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Helvetica Neue"/>
      <p:regular r:id="rId28"/>
      <p:bold r:id="rId29"/>
      <p:italic r:id="rId30"/>
      <p:boldItalic r:id="rId31"/>
    </p:embeddedFont>
    <p:embeddedFont>
      <p:font typeface="Helvetica Neue Light"/>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6" roundtripDataSignature="AMtx7mhnPqdGkhvbtjvGu9APqDLWtN6d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HelveticaNeue-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6.xml"/><Relationship Id="rId33" Type="http://schemas.openxmlformats.org/officeDocument/2006/relationships/font" Target="fonts/HelveticaNeueLight-bold.fntdata"/><Relationship Id="rId10" Type="http://schemas.openxmlformats.org/officeDocument/2006/relationships/slide" Target="slides/slide5.xml"/><Relationship Id="rId32" Type="http://schemas.openxmlformats.org/officeDocument/2006/relationships/font" Target="fonts/HelveticaNeueLight-regular.fntdata"/><Relationship Id="rId13" Type="http://schemas.openxmlformats.org/officeDocument/2006/relationships/slide" Target="slides/slide8.xml"/><Relationship Id="rId35" Type="http://schemas.openxmlformats.org/officeDocument/2006/relationships/font" Target="fonts/HelveticaNeueLight-boldItalic.fntdata"/><Relationship Id="rId12" Type="http://schemas.openxmlformats.org/officeDocument/2006/relationships/slide" Target="slides/slide7.xml"/><Relationship Id="rId34" Type="http://schemas.openxmlformats.org/officeDocument/2006/relationships/font" Target="fonts/HelveticaNeueLight-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mentimeter.com" TargetMode="External"/><Relationship Id="rId3" Type="http://schemas.openxmlformats.org/officeDocument/2006/relationships/hyperlink" Target="http://www.mentimeter.com"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t/>
            </a:r>
            <a:endParaRPr/>
          </a:p>
        </p:txBody>
      </p:sp>
      <p:sp>
        <p:nvSpPr>
          <p:cNvPr id="198" name="Google Shape;19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b="1" lang="lt-LT">
                <a:solidFill>
                  <a:schemeClr val="dk1"/>
                </a:solidFill>
              </a:rPr>
              <a:t>Patarimai:</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lt-LT">
                <a:solidFill>
                  <a:schemeClr val="dk1"/>
                </a:solidFill>
              </a:rPr>
              <a:t>- Įtraukite papildomą taisyklę, kad komanda, PRIEŠ padėdama kortelę, privalo paaiškinti, kaip veikla išskiria teršalus. Dėl to žaidimas gali užtrukti ilgiau, tačiau paaiškinimai padės geriau suprasti, kas turi įtakos anglies dioksido išmetimo dydžiui.</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lt-LT">
                <a:solidFill>
                  <a:schemeClr val="dk1"/>
                </a:solidFill>
              </a:rPr>
              <a:t>- Komandoms sužaidus 1-2 raundus, sukeiskite jas vietomis,  taip paskatindami naujas diskusijas.</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lt-LT">
                <a:solidFill>
                  <a:schemeClr val="dk1"/>
                </a:solidFill>
              </a:rPr>
              <a:t>- Norėdami platesnių diskusijų, žaiskite po 3 žmones kiekvienoje komandoje, o norėdami padidinti žaidimo tempą - po 2 žmones kiekvienoje komandoje.</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204" name="Google Shape;204;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900"/>
          </a:p>
        </p:txBody>
      </p:sp>
      <p:sp>
        <p:nvSpPr>
          <p:cNvPr id="211" name="Google Shape;211;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1600"/>
              </a:spcAft>
              <a:buSzPts val="1100"/>
              <a:buNone/>
            </a:pPr>
            <a:r>
              <a:t/>
            </a:r>
            <a:endParaRPr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lt-LT">
                <a:solidFill>
                  <a:schemeClr val="dk1"/>
                </a:solidFill>
              </a:rPr>
              <a:t>Vadinamajame aktyviajame anglies apytakos cikle anglis „cirkuliuoja“ tarp atmosferos, biosferos ir vandenynų. Anksčiau anglies kiekis šiuose trijuose komponentuose buvo tarsi subalansuotas. Tačiau dėl išmetamo anglies dioksido ši pusiausvyra sutriko.</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lt-LT">
                <a:solidFill>
                  <a:schemeClr val="dk1"/>
                </a:solidFill>
              </a:rPr>
              <a:t>    Dalį anglies dioksido palaipsniui sugeria vandenynai ir augalai. Dėl to visose anglies apytakos ciklo dalyse anglies kiekis padidėja. Po 50 metų atmosferoje vis dar bus pusė šiandien į atmosferą išmetamo anglies dioksido. Po 1000 metų joje vis dar bus ketvirtadalis anglies dioksido ir jis darys įtaką klimatui stiprindamas šiltnamio efektą. Todėl neužtenka mažinti išmetamųjų teršalų kiekį; jei norime apriboti visuotinį atšilimą, išmetamųjų teršalų kiekis turi būti lygus nuliui. </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Dažniausiai klaidingai manoma, kad išsiskiriantis anglies dioksidas išnyksta kosmose, suskyla arba suyra, tačiau tai netiesa. Iš tikrųjų, dalį anglies dioksido palaipsniui sugeria vandenynai ir augalai.</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100"/>
              <a:buNone/>
            </a:pPr>
            <a:r>
              <a:t/>
            </a:r>
            <a:endParaRPr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Naudodamiesi šia skaidre, aptarkite skirtingus tvaraus gyvenimo būdo aspektus</a:t>
            </a:r>
            <a:endParaRPr sz="9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lt-LT"/>
              <a:t>Naudodamiesi šia skaidre, aptarkite skirtingus tvaraus vartojimo aspektus</a:t>
            </a:r>
            <a:endParaRPr sz="9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SzPts val="1100"/>
              <a:buNone/>
            </a:pPr>
            <a:r>
              <a:t/>
            </a:r>
            <a:endParaRPr b="1"/>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600"/>
              </a:spcAft>
              <a:buSzPts val="1100"/>
              <a:buNone/>
            </a:pPr>
            <a:r>
              <a:t/>
            </a:r>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 name="Google Shape;7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lt-LT" sz="1200"/>
              <a:t>Patarimas: </a:t>
            </a:r>
            <a:r>
              <a:rPr b="0" lang="lt-LT" sz="1200"/>
              <a:t>šį klausimą užduokite sukurdami apklausą su </a:t>
            </a:r>
            <a:r>
              <a:rPr b="0" lang="lt-LT" sz="1200" u="sng">
                <a:solidFill>
                  <a:schemeClr val="hlink"/>
                </a:solidFill>
                <a:hlinkClick r:id="rId2"/>
              </a:rPr>
              <a:t>„Mentimeter“</a:t>
            </a:r>
            <a:r>
              <a:rPr lang="lt-LT" sz="1200" u="sng">
                <a:solidFill>
                  <a:schemeClr val="hlink"/>
                </a:solidFill>
                <a:hlinkClick r:id="rId3"/>
              </a:rPr>
              <a:t> </a:t>
            </a:r>
            <a:r>
              <a:rPr lang="lt-LT" sz="1200" u="none">
                <a:solidFill>
                  <a:srgbClr val="000000"/>
                </a:solidFill>
              </a:rPr>
              <a:t>įrankiu</a:t>
            </a:r>
            <a:r>
              <a:rPr lang="lt-LT" sz="1200"/>
              <a:t>. Vyresnio amžiaus grupėms klausimą („Kokios mintys ir pojūčiai kyla, pagalvojus apie klimato kaitą?“) užduokite be atsakymų variantų. Išklausykite atsakymų ir surašykite į žodžių debesį.</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Clr>
                <a:schemeClr val="dk1"/>
              </a:buClr>
              <a:buSzPts val="1100"/>
              <a:buFont typeface="Arial"/>
              <a:buNone/>
            </a:pPr>
            <a:r>
              <a:rPr lang="lt-LT" sz="1200"/>
              <a:t>Ekologinis (klimato) nerimas arba sutrikimas jau yra pripažinti terminai, skirti apibūdinti stiprioms emocijoms, susijusioms su klimato kaita, įskaitant nerimą dėl asmeninio ir kolektyvinio saugumo, panikos priepuolius, depresiją, apetito praradimą ir kaltę dėl veiksmų, kurie kenkia klimatui. Aptariant klimato problemas taip pat gali kilti gėda ir kaltė. Kai kurie gali išreikšti abejingumą, sakydami: „Nesvarbu, ką mes darome“. </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00000"/>
              </a:lnSpc>
              <a:spcBef>
                <a:spcPts val="0"/>
              </a:spcBef>
              <a:spcAft>
                <a:spcPts val="0"/>
              </a:spcAft>
              <a:buSzPts val="1100"/>
              <a:buNone/>
            </a:pPr>
            <a:r>
              <a:rPr lang="lt-LT" sz="1200"/>
              <a:t>Nors vengdamas aptarti jautrias temas, ypač su jaunimu, mokytojas gali pasilengvinti sau gyvenimą, dėl to mokiniams gali susidaryti įspūdis, kad suaugusieji šiais klausimais diskutuoti negali, o tai dažnai yra dar blogiau. Todėl verčiau skatinkite atviras diskusijas, išklausykite mokinius ir reaguokite empatiškai.</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1600"/>
              </a:spcAft>
              <a:buSzPts val="1100"/>
              <a:buNone/>
            </a:pPr>
            <a:r>
              <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lt-LT"/>
              <a:t>Klimato kaitą lemia šiltnamio efektą sukeliančių dujų išmetimas, daugiausia dėl iškastinio kuro (</a:t>
            </a:r>
            <a:r>
              <a:rPr b="1" lang="lt-LT"/>
              <a:t>priežastys</a:t>
            </a:r>
            <a:r>
              <a:rPr lang="lt-LT"/>
              <a:t>). Šių dujų išmetimas labai padidėjo, todėl atmosferoje padidėjo šiltnamio efektą sukeliančių dujų koncentracija. Dėl to stiprėja natūralus šiltnamio efektas, lemiantis visuotinį atšilimą. </a:t>
            </a:r>
            <a:r>
              <a:rPr b="1" lang="lt-LT"/>
              <a:t>Pastebimi tokie klimato pokyčiai</a:t>
            </a:r>
            <a:r>
              <a:rPr lang="lt-LT"/>
              <a:t>: 0,8-1,0 °C temperatūros kilimas, kylantis jūros lygis, daugiau karščio bangų, pakitęs kritulių kiekis ir ledynų atsitraukimas.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b="0" lang="lt-LT"/>
              <a:t>Šių pokyčių </a:t>
            </a:r>
            <a:r>
              <a:rPr b="1" lang="lt-LT"/>
              <a:t>pasekmės</a:t>
            </a:r>
            <a:r>
              <a:rPr b="0" lang="lt-LT"/>
              <a:t> - sausros, potvyniai, pakrančių erozija, biologinės įvairovės nykimas ir žemės ūkio veiklos sutrikimai. Labiausiai nukenčia pažeidžiami gyventojai. Norint su tuo kovoti, reikia įvairiapusio požiūrio, kuris apimtų</a:t>
            </a:r>
            <a:r>
              <a:rPr lang="lt-LT"/>
              <a:t>: </a:t>
            </a:r>
            <a:endParaRPr/>
          </a:p>
          <a:p>
            <a:pPr indent="-298450" lvl="0" marL="457200" rtl="0" algn="l">
              <a:lnSpc>
                <a:spcPct val="100000"/>
              </a:lnSpc>
              <a:spcBef>
                <a:spcPts val="0"/>
              </a:spcBef>
              <a:spcAft>
                <a:spcPts val="0"/>
              </a:spcAft>
              <a:buSzPts val="1100"/>
              <a:buChar char="-"/>
            </a:pPr>
            <a:r>
              <a:rPr b="0" lang="lt-LT"/>
              <a:t>gyvenimo būdo pokyčius: pavieniai asmenys gali sumažinti savo anglies pėdsaką perimdami aplinkai draugiškus įpročius, pavyzdžiui, pareidami prie augalinės mitybos ir stengdamiesi vartoti mažiau.</a:t>
            </a:r>
            <a:endParaRPr/>
          </a:p>
          <a:p>
            <a:pPr indent="-298450" lvl="0" marL="457200" rtl="0" algn="l">
              <a:lnSpc>
                <a:spcPct val="100000"/>
              </a:lnSpc>
              <a:spcBef>
                <a:spcPts val="0"/>
              </a:spcBef>
              <a:spcAft>
                <a:spcPts val="0"/>
              </a:spcAft>
              <a:buSzPts val="1100"/>
              <a:buChar char="-"/>
            </a:pPr>
            <a:r>
              <a:rPr b="0" lang="lt-LT"/>
              <a:t>politines priemones: vyriausybės turi užtikrinti išmetamųjų teršalų kiekio ribas ir nustatyti anglies dioksido kainas, teikti paskatas ir uždrausti veiklą, kurią vykdant išmetama daug teršalų</a:t>
            </a:r>
            <a:r>
              <a:rPr lang="lt-LT"/>
              <a:t>.</a:t>
            </a:r>
            <a:endParaRPr/>
          </a:p>
          <a:p>
            <a:pPr indent="-298450" lvl="0" marL="457200" rtl="0" algn="l">
              <a:lnSpc>
                <a:spcPct val="100000"/>
              </a:lnSpc>
              <a:spcBef>
                <a:spcPts val="0"/>
              </a:spcBef>
              <a:spcAft>
                <a:spcPts val="0"/>
              </a:spcAft>
              <a:buSzPts val="1100"/>
              <a:buChar char="-"/>
            </a:pPr>
            <a:r>
              <a:rPr b="0" lang="lt-LT"/>
              <a:t>technologines naujoves: labai svarbu visuose sektoriuose pereiti prie mažo anglies dioksido kiekio technologijų.</a:t>
            </a:r>
            <a:endParaRPr/>
          </a:p>
          <a:p>
            <a:pPr indent="0" lvl="0" marL="0" rtl="0" algn="l">
              <a:lnSpc>
                <a:spcPct val="100000"/>
              </a:lnSpc>
              <a:spcBef>
                <a:spcPts val="0"/>
              </a:spcBef>
              <a:spcAft>
                <a:spcPts val="0"/>
              </a:spcAft>
              <a:buClr>
                <a:schemeClr val="dk1"/>
              </a:buClr>
              <a:buSzPts val="1100"/>
              <a:buFont typeface="Arial"/>
              <a:buNone/>
            </a:pPr>
            <a:r>
              <a:rPr b="0" lang="lt-LT"/>
              <a:t>Šiais veiksmais siekiama apriboti pasaulinį atšilimą iki 2°C ar mažiau, stengiantis įgyvendinti Paryžiaus susitarimo tikslus. </a:t>
            </a:r>
            <a:endParaRPr/>
          </a:p>
          <a:p>
            <a:pPr indent="0" lvl="0" marL="0" rtl="0" algn="l">
              <a:lnSpc>
                <a:spcPct val="100000"/>
              </a:lnSpc>
              <a:spcBef>
                <a:spcPts val="0"/>
              </a:spcBef>
              <a:spcAft>
                <a:spcPts val="0"/>
              </a:spcAft>
              <a:buSzPts val="1100"/>
              <a:buNone/>
            </a:pPr>
            <a:r>
              <a:t/>
            </a:r>
            <a:endParaRPr/>
          </a:p>
        </p:txBody>
      </p:sp>
      <p:sp>
        <p:nvSpPr>
          <p:cNvPr id="93" name="Google Shape;93;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1200"/>
              </a:spcBef>
              <a:spcAft>
                <a:spcPts val="0"/>
              </a:spcAft>
              <a:buClr>
                <a:schemeClr val="dk1"/>
              </a:buClr>
              <a:buSzPts val="1100"/>
              <a:buFont typeface="Arial"/>
              <a:buNone/>
            </a:pPr>
            <a:br>
              <a:rPr lang="lt-LT" sz="1200">
                <a:solidFill>
                  <a:schemeClr val="dk1"/>
                </a:solidFill>
                <a:latin typeface="Times New Roman"/>
                <a:ea typeface="Times New Roman"/>
                <a:cs typeface="Times New Roman"/>
                <a:sym typeface="Times New Roman"/>
              </a:rPr>
            </a:br>
            <a:endParaRPr sz="1200">
              <a:solidFill>
                <a:schemeClr val="dk1"/>
              </a:solidFill>
              <a:latin typeface="Times New Roman"/>
              <a:ea typeface="Times New Roman"/>
              <a:cs typeface="Times New Roman"/>
              <a:sym typeface="Times New Roman"/>
            </a:endParaRPr>
          </a:p>
        </p:txBody>
      </p:sp>
      <p:sp>
        <p:nvSpPr>
          <p:cNvPr id="137" name="Google Shape;137;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43478"/>
              </a:lnSpc>
              <a:spcBef>
                <a:spcPts val="1100"/>
              </a:spcBef>
              <a:spcAft>
                <a:spcPts val="1100"/>
              </a:spcAft>
              <a:buSzPts val="1100"/>
              <a:buNone/>
            </a:pPr>
            <a:r>
              <a:t/>
            </a:r>
            <a:endParaRPr sz="8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 name="Google Shape;11;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 name="Google Shape;1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3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9" name="Google Shape;49;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p3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3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3" name="Google Shape;53;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 name="Google Shape;15;p2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 name="Google Shape;16;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7" name="Google Shape;17;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8" name="Google Shape;18;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2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1" name="Google Shape;21;p2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22" name="Google Shape;22;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5" name="Google Shape;25;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2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9" name="Google Shape;29;p2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0" name="Google Shape;30;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3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3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7" name="Google Shape;3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3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4" name="Google Shape;44;p3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5" name="Google Shape;45;p3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6" name="Google Shape;46;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2CC"/>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lt-L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5.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kortspeletklimatkoll.se/instruktionsvideo" TargetMode="External"/><Relationship Id="rId4" Type="http://schemas.openxmlformats.org/officeDocument/2006/relationships/hyperlink" Target="https://klimatosvarstykles.com/mokomasis-vaizdo-%C4%AFrasas" TargetMode="External"/><Relationship Id="rId9" Type="http://schemas.openxmlformats.org/officeDocument/2006/relationships/hyperlink" Target="https://klimatosvarstykles.com/mokomasis-vaizdo-%C4%AFrasas" TargetMode="External"/><Relationship Id="rId5" Type="http://schemas.openxmlformats.org/officeDocument/2006/relationships/hyperlink" Target="https://www.kortspeletklimatkoll.se/instruktionsvideo" TargetMode="External"/><Relationship Id="rId6" Type="http://schemas.openxmlformats.org/officeDocument/2006/relationships/hyperlink" Target="https://www.kortspeletklimatkoll.se/instruktionsvideo" TargetMode="External"/><Relationship Id="rId7" Type="http://schemas.openxmlformats.org/officeDocument/2006/relationships/hyperlink" Target="https://klimatosvarstykles.com/mokomasis-vaizdo-irasas/" TargetMode="External"/><Relationship Id="rId8" Type="http://schemas.openxmlformats.org/officeDocument/2006/relationships/hyperlink" Target="https://klimatosvarstykles.com/mokomasis-vaizdo-%C4%AFrasa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6.png"/><Relationship Id="rId7" Type="http://schemas.openxmlformats.org/officeDocument/2006/relationships/image" Target="../media/image3.png"/><Relationship Id="rId8"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2.png"/><Relationship Id="rId4" Type="http://schemas.openxmlformats.org/officeDocument/2006/relationships/image" Target="../media/image29.png"/><Relationship Id="rId5" Type="http://schemas.openxmlformats.org/officeDocument/2006/relationships/image" Target="../media/image33.png"/><Relationship Id="rId6"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3.png"/><Relationship Id="rId4" Type="http://schemas.openxmlformats.org/officeDocument/2006/relationships/image" Target="../media/image29.png"/><Relationship Id="rId5"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 name="Shape 59"/>
        <p:cNvGrpSpPr/>
        <p:nvPr/>
      </p:nvGrpSpPr>
      <p:grpSpPr>
        <a:xfrm>
          <a:off x="0" y="0"/>
          <a:ext cx="0" cy="0"/>
          <a:chOff x="0" y="0"/>
          <a:chExt cx="0" cy="0"/>
        </a:xfrm>
      </p:grpSpPr>
      <p:sp>
        <p:nvSpPr>
          <p:cNvPr id="60" name="Google Shape;60;p1"/>
          <p:cNvSpPr txBox="1"/>
          <p:nvPr>
            <p:ph type="title"/>
          </p:nvPr>
        </p:nvSpPr>
        <p:spPr>
          <a:xfrm>
            <a:off x="1058075" y="415900"/>
            <a:ext cx="70473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90000"/>
              </a:lnSpc>
              <a:spcBef>
                <a:spcPts val="0"/>
              </a:spcBef>
              <a:spcAft>
                <a:spcPts val="0"/>
              </a:spcAft>
              <a:buClr>
                <a:schemeClr val="dk1"/>
              </a:buClr>
              <a:buSzPct val="100000"/>
              <a:buFont typeface="Calibri"/>
              <a:buNone/>
            </a:pPr>
            <a:r>
              <a:rPr lang="lt-LT" sz="4400">
                <a:latin typeface="Helvetica Neue Light"/>
                <a:ea typeface="Helvetica Neue Light"/>
                <a:cs typeface="Helvetica Neue Light"/>
                <a:sym typeface="Helvetica Neue Light"/>
              </a:rPr>
              <a:t>Instrukcijos mokytojams</a:t>
            </a:r>
            <a:endParaRPr>
              <a:latin typeface="Helvetica Neue Light"/>
              <a:ea typeface="Helvetica Neue Light"/>
              <a:cs typeface="Helvetica Neue Light"/>
              <a:sym typeface="Helvetica Neue Light"/>
            </a:endParaRPr>
          </a:p>
        </p:txBody>
      </p:sp>
      <p:sp>
        <p:nvSpPr>
          <p:cNvPr id="61" name="Google Shape;61;p1"/>
          <p:cNvSpPr txBox="1"/>
          <p:nvPr>
            <p:ph idx="1" type="body"/>
          </p:nvPr>
        </p:nvSpPr>
        <p:spPr>
          <a:xfrm>
            <a:off x="1058075" y="1152475"/>
            <a:ext cx="7047300" cy="3416400"/>
          </a:xfrm>
          <a:prstGeom prst="rect">
            <a:avLst/>
          </a:prstGeom>
          <a:noFill/>
          <a:ln>
            <a:noFill/>
          </a:ln>
        </p:spPr>
        <p:txBody>
          <a:bodyPr anchorCtr="0" anchor="t" bIns="91425" lIns="91425" spcFirstLastPara="1" rIns="91425" wrap="square" tIns="91425">
            <a:normAutofit/>
          </a:bodyPr>
          <a:lstStyle/>
          <a:p>
            <a:pPr indent="-177800" lvl="0" marL="228600" rtl="0" algn="l">
              <a:lnSpc>
                <a:spcPct val="100000"/>
              </a:lnSpc>
              <a:spcBef>
                <a:spcPts val="0"/>
              </a:spcBef>
              <a:spcAft>
                <a:spcPts val="0"/>
              </a:spcAft>
              <a:buClr>
                <a:schemeClr val="dk1"/>
              </a:buClr>
              <a:buSzPts val="1800"/>
              <a:buFont typeface="Helvetica Neue Light"/>
              <a:buChar char="•"/>
            </a:pPr>
            <a:r>
              <a:rPr lang="lt-LT">
                <a:solidFill>
                  <a:schemeClr val="dk1"/>
                </a:solidFill>
                <a:latin typeface="Helvetica Neue Light"/>
                <a:ea typeface="Helvetica Neue Light"/>
                <a:cs typeface="Helvetica Neue Light"/>
                <a:sym typeface="Helvetica Neue Light"/>
              </a:rPr>
              <a:t>Prireikus pateiktį galite keisti  </a:t>
            </a:r>
            <a:endParaRPr>
              <a:solidFill>
                <a:schemeClr val="dk1"/>
              </a:solidFill>
              <a:latin typeface="Helvetica Neue Light"/>
              <a:ea typeface="Helvetica Neue Light"/>
              <a:cs typeface="Helvetica Neue Light"/>
              <a:sym typeface="Helvetica Neue Light"/>
            </a:endParaRPr>
          </a:p>
          <a:p>
            <a:pPr indent="-177800" lvl="0" marL="228600" rtl="0" algn="l">
              <a:lnSpc>
                <a:spcPct val="100000"/>
              </a:lnSpc>
              <a:spcBef>
                <a:spcPts val="0"/>
              </a:spcBef>
              <a:spcAft>
                <a:spcPts val="0"/>
              </a:spcAft>
              <a:buClr>
                <a:schemeClr val="dk1"/>
              </a:buClr>
              <a:buSzPts val="1800"/>
              <a:buFont typeface="Helvetica Neue Light"/>
              <a:buChar char="•"/>
            </a:pPr>
            <a:r>
              <a:rPr lang="lt-LT">
                <a:solidFill>
                  <a:schemeClr val="dk1"/>
                </a:solidFill>
                <a:latin typeface="Helvetica Neue Light"/>
                <a:ea typeface="Helvetica Neue Light"/>
                <a:cs typeface="Helvetica Neue Light"/>
                <a:sym typeface="Helvetica Neue Light"/>
              </a:rPr>
              <a:t>Po skaidrėmis pateikti keli papildomi paaiškinimai </a:t>
            </a:r>
            <a:endParaRPr>
              <a:solidFill>
                <a:schemeClr val="dk1"/>
              </a:solidFill>
              <a:latin typeface="Helvetica Neue Light"/>
              <a:ea typeface="Helvetica Neue Light"/>
              <a:cs typeface="Helvetica Neue Light"/>
              <a:sym typeface="Helvetica Neue Light"/>
            </a:endParaRPr>
          </a:p>
          <a:p>
            <a:pPr indent="-177800" lvl="0" marL="228600" rtl="0" algn="l">
              <a:lnSpc>
                <a:spcPct val="100000"/>
              </a:lnSpc>
              <a:spcBef>
                <a:spcPts val="0"/>
              </a:spcBef>
              <a:spcAft>
                <a:spcPts val="0"/>
              </a:spcAft>
              <a:buClr>
                <a:schemeClr val="dk1"/>
              </a:buClr>
              <a:buSzPts val="1800"/>
              <a:buFont typeface="Helvetica Neue Light"/>
              <a:buChar char="•"/>
            </a:pPr>
            <a:r>
              <a:rPr lang="lt-LT">
                <a:solidFill>
                  <a:schemeClr val="dk1"/>
                </a:solidFill>
                <a:latin typeface="Helvetica Neue Light"/>
                <a:ea typeface="Helvetica Neue Light"/>
                <a:cs typeface="Helvetica Neue Light"/>
                <a:sym typeface="Helvetica Neue Light"/>
              </a:rPr>
              <a:t>Atkreipkite dėmesį, kad kai kuriose skaidrėse pateiktos animacijos </a:t>
            </a:r>
            <a:endParaRPr>
              <a:solidFill>
                <a:schemeClr val="dk1"/>
              </a:solidFill>
              <a:latin typeface="Helvetica Neue Light"/>
              <a:ea typeface="Helvetica Neue Light"/>
              <a:cs typeface="Helvetica Neue Light"/>
              <a:sym typeface="Helvetica Neue Light"/>
            </a:endParaRPr>
          </a:p>
          <a:p>
            <a:pPr indent="-177800" lvl="0" marL="228600" rtl="0" algn="l">
              <a:lnSpc>
                <a:spcPct val="100000"/>
              </a:lnSpc>
              <a:spcBef>
                <a:spcPts val="0"/>
              </a:spcBef>
              <a:spcAft>
                <a:spcPts val="0"/>
              </a:spcAft>
              <a:buClr>
                <a:schemeClr val="dk1"/>
              </a:buClr>
              <a:buSzPts val="1800"/>
              <a:buFont typeface="Helvetica Neue Light"/>
              <a:buChar char="•"/>
            </a:pPr>
            <a:r>
              <a:rPr lang="lt-LT">
                <a:solidFill>
                  <a:schemeClr val="dk1"/>
                </a:solidFill>
                <a:latin typeface="Helvetica Neue Light"/>
                <a:ea typeface="Helvetica Neue Light"/>
                <a:cs typeface="Helvetica Neue Light"/>
                <a:sym typeface="Helvetica Neue Light"/>
              </a:rPr>
              <a:t>Prieš paleisdami pateiktį išbandykite 11 skaidrėje esančią nuorodą į vaizdo įrašą!  </a:t>
            </a:r>
            <a:endParaRPr>
              <a:latin typeface="Helvetica Neue Light"/>
              <a:ea typeface="Helvetica Neue Light"/>
              <a:cs typeface="Helvetica Neue Light"/>
              <a:sym typeface="Helvetica Neue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10"/>
          <p:cNvPicPr preferRelativeResize="0"/>
          <p:nvPr/>
        </p:nvPicPr>
        <p:blipFill>
          <a:blip r:embed="rId3">
            <a:alphaModFix/>
          </a:blip>
          <a:stretch>
            <a:fillRect/>
          </a:stretch>
        </p:blipFill>
        <p:spPr>
          <a:xfrm>
            <a:off x="152400" y="864925"/>
            <a:ext cx="2624100" cy="3956669"/>
          </a:xfrm>
          <a:prstGeom prst="rect">
            <a:avLst/>
          </a:prstGeom>
          <a:noFill/>
          <a:ln>
            <a:noFill/>
          </a:ln>
        </p:spPr>
      </p:pic>
      <p:pic>
        <p:nvPicPr>
          <p:cNvPr id="190" name="Google Shape;190;p10"/>
          <p:cNvPicPr preferRelativeResize="0"/>
          <p:nvPr/>
        </p:nvPicPr>
        <p:blipFill>
          <a:blip r:embed="rId4">
            <a:alphaModFix/>
          </a:blip>
          <a:stretch>
            <a:fillRect/>
          </a:stretch>
        </p:blipFill>
        <p:spPr>
          <a:xfrm>
            <a:off x="3092949" y="864925"/>
            <a:ext cx="2624101" cy="3969649"/>
          </a:xfrm>
          <a:prstGeom prst="rect">
            <a:avLst/>
          </a:prstGeom>
          <a:noFill/>
          <a:ln>
            <a:noFill/>
          </a:ln>
        </p:spPr>
      </p:pic>
      <p:sp>
        <p:nvSpPr>
          <p:cNvPr id="191" name="Google Shape;191;p10"/>
          <p:cNvSpPr txBox="1"/>
          <p:nvPr/>
        </p:nvSpPr>
        <p:spPr>
          <a:xfrm>
            <a:off x="6239950" y="984100"/>
            <a:ext cx="2635500" cy="1670100"/>
          </a:xfrm>
          <a:prstGeom prst="rect">
            <a:avLst/>
          </a:prstGeom>
          <a:solidFill>
            <a:srgbClr val="F3F3F3"/>
          </a:solidFill>
          <a:ln cap="flat" cmpd="sng" w="9525">
            <a:solidFill>
              <a:schemeClr val="dk1"/>
            </a:solidFill>
            <a:prstDash val="solid"/>
            <a:round/>
            <a:headEnd len="sm" w="sm" type="none"/>
            <a:tailEnd len="sm" w="sm" type="none"/>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500"/>
              <a:buFont typeface="Arial"/>
              <a:buNone/>
            </a:pPr>
            <a:r>
              <a:rPr b="0" i="0" lang="lt-LT" sz="2200" u="none" cap="none" strike="noStrike">
                <a:solidFill>
                  <a:schemeClr val="dk1"/>
                </a:solidFill>
                <a:latin typeface="Helvetica Neue Light"/>
                <a:ea typeface="Helvetica Neue Light"/>
                <a:cs typeface="Helvetica Neue Light"/>
                <a:sym typeface="Helvetica Neue Light"/>
              </a:rPr>
              <a:t>Kategorijų spalvos</a:t>
            </a:r>
            <a:endParaRPr b="0" i="0" sz="2200" u="none" cap="none" strike="noStrike">
              <a:solidFill>
                <a:schemeClr val="dk1"/>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t/>
            </a:r>
            <a:endParaRPr b="0" i="0" sz="800" u="none" cap="none" strike="noStrike">
              <a:solidFill>
                <a:srgbClr val="5DAAB5"/>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rPr b="0" i="0" lang="lt-LT" sz="1600" u="none" cap="none" strike="noStrike">
                <a:solidFill>
                  <a:srgbClr val="5DAAB5"/>
                </a:solidFill>
                <a:latin typeface="Helvetica Neue Light"/>
                <a:ea typeface="Helvetica Neue Light"/>
                <a:cs typeface="Helvetica Neue Light"/>
                <a:sym typeface="Helvetica Neue Light"/>
              </a:rPr>
              <a:t>Turkio = Maistas</a:t>
            </a:r>
            <a:endParaRPr b="0" i="0" sz="16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rPr b="0" i="0" lang="lt-LT" sz="1600" u="none" cap="none" strike="noStrike">
                <a:solidFill>
                  <a:srgbClr val="FED872"/>
                </a:solidFill>
                <a:latin typeface="Helvetica Neue Light"/>
                <a:ea typeface="Helvetica Neue Light"/>
                <a:cs typeface="Helvetica Neue Light"/>
                <a:sym typeface="Helvetica Neue Light"/>
              </a:rPr>
              <a:t>Geltona = Transportas</a:t>
            </a:r>
            <a:endParaRPr b="0" i="0" sz="16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rPr b="0" i="0" lang="lt-LT" sz="1600" u="none" cap="none" strike="noStrike">
                <a:solidFill>
                  <a:srgbClr val="F2CDC8"/>
                </a:solidFill>
                <a:latin typeface="Helvetica Neue Light"/>
                <a:ea typeface="Helvetica Neue Light"/>
                <a:cs typeface="Helvetica Neue Light"/>
                <a:sym typeface="Helvetica Neue Light"/>
              </a:rPr>
              <a:t>Rožinė = Būstas </a:t>
            </a:r>
            <a:endParaRPr b="0" i="0" sz="1600" u="none" cap="none" strike="noStrike">
              <a:solidFill>
                <a:srgbClr val="F2CDC8"/>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rPr b="0" i="0" lang="lt-LT" sz="1600" u="none" cap="none" strike="noStrike">
                <a:solidFill>
                  <a:srgbClr val="366063"/>
                </a:solidFill>
                <a:latin typeface="Helvetica Neue Light"/>
                <a:ea typeface="Helvetica Neue Light"/>
                <a:cs typeface="Helvetica Neue Light"/>
                <a:sym typeface="Helvetica Neue Light"/>
              </a:rPr>
              <a:t>Tamsiai žalia = Kita</a:t>
            </a:r>
            <a:endParaRPr b="0" i="0" sz="1600" u="none" cap="none" strike="noStrike">
              <a:solidFill>
                <a:srgbClr val="366063"/>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500"/>
              <a:buFont typeface="Arial"/>
              <a:buNone/>
            </a:pPr>
            <a:r>
              <a:t/>
            </a:r>
            <a:endParaRPr b="0" i="0" sz="1000" u="none" cap="none" strike="noStrike">
              <a:solidFill>
                <a:srgbClr val="366063"/>
              </a:solidFill>
              <a:latin typeface="Helvetica Neue Light"/>
              <a:ea typeface="Helvetica Neue Light"/>
              <a:cs typeface="Helvetica Neue Light"/>
              <a:sym typeface="Helvetica Neue Light"/>
            </a:endParaRPr>
          </a:p>
        </p:txBody>
      </p:sp>
      <p:sp>
        <p:nvSpPr>
          <p:cNvPr id="192" name="Google Shape;192;p10"/>
          <p:cNvSpPr txBox="1"/>
          <p:nvPr/>
        </p:nvSpPr>
        <p:spPr>
          <a:xfrm>
            <a:off x="6239950" y="2808400"/>
            <a:ext cx="2635500" cy="2175000"/>
          </a:xfrm>
          <a:prstGeom prst="rect">
            <a:avLst/>
          </a:prstGeom>
          <a:solidFill>
            <a:srgbClr val="F3F3F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b="0" i="0" lang="lt-LT" sz="1800" u="none" cap="none" strike="noStrike">
                <a:solidFill>
                  <a:schemeClr val="dk1"/>
                </a:solidFill>
                <a:latin typeface="Helvetica Neue Light"/>
                <a:ea typeface="Helvetica Neue Light"/>
                <a:cs typeface="Helvetica Neue Light"/>
                <a:sym typeface="Helvetica Neue Light"/>
              </a:rPr>
              <a:t>CO</a:t>
            </a:r>
            <a:r>
              <a:rPr b="0" baseline="-25000" i="0" lang="lt-LT" sz="1800" u="none" cap="none" strike="noStrike">
                <a:solidFill>
                  <a:schemeClr val="dk1"/>
                </a:solidFill>
                <a:latin typeface="Helvetica Neue Light"/>
                <a:ea typeface="Helvetica Neue Light"/>
                <a:cs typeface="Helvetica Neue Light"/>
                <a:sym typeface="Helvetica Neue Light"/>
              </a:rPr>
              <a:t>2</a:t>
            </a:r>
            <a:r>
              <a:rPr b="0" i="0" lang="lt-LT" sz="1800" u="none" cap="none" strike="noStrike">
                <a:solidFill>
                  <a:schemeClr val="dk1"/>
                </a:solidFill>
                <a:latin typeface="Helvetica Neue Light"/>
                <a:ea typeface="Helvetica Neue Light"/>
                <a:cs typeface="Helvetica Neue Light"/>
                <a:sym typeface="Helvetica Neue Light"/>
              </a:rPr>
              <a:t>e</a:t>
            </a:r>
            <a:endParaRPr b="0" i="0" sz="1800" u="none" cap="none" strike="noStrike">
              <a:solidFill>
                <a:schemeClr val="dk1"/>
              </a:solidFill>
              <a:latin typeface="Helvetica Neue Light"/>
              <a:ea typeface="Helvetica Neue Light"/>
              <a:cs typeface="Helvetica Neue Light"/>
              <a:sym typeface="Helvetica Neue Light"/>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Helvetica Neue Light"/>
              <a:ea typeface="Helvetica Neue Light"/>
              <a:cs typeface="Helvetica Neue Light"/>
              <a:sym typeface="Helvetica Neue Light"/>
            </a:endParaRPr>
          </a:p>
          <a:p>
            <a:pPr indent="0" lvl="0" marL="0" marR="0" rtl="0" algn="ctr">
              <a:lnSpc>
                <a:spcPct val="115000"/>
              </a:lnSpc>
              <a:spcBef>
                <a:spcPts val="0"/>
              </a:spcBef>
              <a:spcAft>
                <a:spcPts val="0"/>
              </a:spcAft>
              <a:buNone/>
            </a:pPr>
            <a:r>
              <a:rPr b="0" i="0" lang="lt-LT" sz="1200" u="none" cap="none" strike="noStrike">
                <a:solidFill>
                  <a:schemeClr val="dk1"/>
                </a:solidFill>
                <a:latin typeface="Helvetica Neue Light"/>
                <a:ea typeface="Helvetica Neue Light"/>
                <a:cs typeface="Helvetica Neue Light"/>
                <a:sym typeface="Helvetica Neue Light"/>
              </a:rPr>
              <a:t>CO</a:t>
            </a:r>
            <a:r>
              <a:rPr b="0" baseline="-25000" i="0" lang="lt-LT" sz="1200" u="none" cap="none" strike="noStrike">
                <a:solidFill>
                  <a:schemeClr val="dk1"/>
                </a:solidFill>
                <a:latin typeface="Helvetica Neue Light"/>
                <a:ea typeface="Helvetica Neue Light"/>
                <a:cs typeface="Helvetica Neue Light"/>
                <a:sym typeface="Helvetica Neue Light"/>
              </a:rPr>
              <a:t>2</a:t>
            </a:r>
            <a:r>
              <a:rPr b="0" i="0" lang="lt-LT" sz="1200" u="none" cap="none" strike="noStrike">
                <a:solidFill>
                  <a:schemeClr val="dk1"/>
                </a:solidFill>
                <a:latin typeface="Helvetica Neue Light"/>
                <a:ea typeface="Helvetica Neue Light"/>
                <a:cs typeface="Helvetica Neue Light"/>
                <a:sym typeface="Helvetica Neue Light"/>
              </a:rPr>
              <a:t>e reiškia šiltnamio efektą sukeliančių dujų ekvivalentą. Tai šiltnamio efektą sukeliančių dujų, kurios skatina visuotinį atšilimą (anglies dioksido, metano, azoto oksido ir fluorintų dujų), išmetimo matas. </a:t>
            </a:r>
            <a:endParaRPr b="0" i="0" sz="1000" u="none" cap="none" strike="noStrike">
              <a:solidFill>
                <a:schemeClr val="dk1"/>
              </a:solidFill>
              <a:latin typeface="Helvetica Neue Light"/>
              <a:ea typeface="Helvetica Neue Light"/>
              <a:cs typeface="Helvetica Neue Light"/>
              <a:sym typeface="Helvetica Neue Light"/>
            </a:endParaRPr>
          </a:p>
        </p:txBody>
      </p:sp>
      <p:cxnSp>
        <p:nvCxnSpPr>
          <p:cNvPr id="193" name="Google Shape;193;p10"/>
          <p:cNvCxnSpPr/>
          <p:nvPr/>
        </p:nvCxnSpPr>
        <p:spPr>
          <a:xfrm rot="10800000">
            <a:off x="4791850" y="2770000"/>
            <a:ext cx="1448100" cy="135300"/>
          </a:xfrm>
          <a:prstGeom prst="straightConnector1">
            <a:avLst/>
          </a:prstGeom>
          <a:noFill/>
          <a:ln cap="flat" cmpd="sng" w="9525">
            <a:solidFill>
              <a:schemeClr val="dk1"/>
            </a:solidFill>
            <a:prstDash val="solid"/>
            <a:miter lim="800000"/>
            <a:headEnd len="sm" w="sm" type="none"/>
            <a:tailEnd len="med" w="med" type="triangle"/>
          </a:ln>
        </p:spPr>
      </p:cxnSp>
      <p:cxnSp>
        <p:nvCxnSpPr>
          <p:cNvPr id="194" name="Google Shape;194;p10"/>
          <p:cNvCxnSpPr>
            <a:stCxn id="191" idx="0"/>
          </p:cNvCxnSpPr>
          <p:nvPr/>
        </p:nvCxnSpPr>
        <p:spPr>
          <a:xfrm rot="5400000">
            <a:off x="4838350" y="-1536950"/>
            <a:ext cx="198300" cy="5240400"/>
          </a:xfrm>
          <a:prstGeom prst="curvedConnector4">
            <a:avLst>
              <a:gd fmla="val -303026" name="adj1"/>
              <a:gd fmla="val 73883" name="adj2"/>
            </a:avLst>
          </a:prstGeom>
          <a:noFill/>
          <a:ln cap="flat" cmpd="sng" w="9525">
            <a:solidFill>
              <a:schemeClr val="dk1"/>
            </a:solidFill>
            <a:prstDash val="solid"/>
            <a:round/>
            <a:headEnd len="sm" w="sm" type="none"/>
            <a:tailEnd len="med" w="med" type="triangle"/>
          </a:ln>
        </p:spPr>
      </p:cxnSp>
      <p:cxnSp>
        <p:nvCxnSpPr>
          <p:cNvPr id="195" name="Google Shape;195;p10"/>
          <p:cNvCxnSpPr>
            <a:stCxn id="191" idx="0"/>
          </p:cNvCxnSpPr>
          <p:nvPr/>
        </p:nvCxnSpPr>
        <p:spPr>
          <a:xfrm rot="5400000">
            <a:off x="6308350" y="49450"/>
            <a:ext cx="314700" cy="2184000"/>
          </a:xfrm>
          <a:prstGeom prst="curvedConnector4">
            <a:avLst>
              <a:gd fmla="val -75667" name="adj1"/>
              <a:gd fmla="val 80168" name="adj2"/>
            </a:avLst>
          </a:prstGeom>
          <a:noFill/>
          <a:ln cap="flat" cmpd="sng" w="9525">
            <a:solidFill>
              <a:schemeClr val="dk1"/>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1"/>
          <p:cNvSpPr txBox="1"/>
          <p:nvPr>
            <p:ph type="title"/>
          </p:nvPr>
        </p:nvSpPr>
        <p:spPr>
          <a:xfrm>
            <a:off x="532675" y="1423400"/>
            <a:ext cx="7886700" cy="26220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90000"/>
              </a:lnSpc>
              <a:spcBef>
                <a:spcPts val="0"/>
              </a:spcBef>
              <a:spcAft>
                <a:spcPts val="0"/>
              </a:spcAft>
              <a:buClr>
                <a:schemeClr val="dk1"/>
              </a:buClr>
              <a:buSzPct val="80270"/>
              <a:buFont typeface="Calibri"/>
              <a:buNone/>
            </a:pPr>
            <a:r>
              <a:rPr lang="lt-LT" sz="4111">
                <a:solidFill>
                  <a:srgbClr val="5DAAB5"/>
                </a:solidFill>
                <a:uFill>
                  <a:noFill/>
                </a:uFill>
                <a:latin typeface="Helvetica Neue Light"/>
                <a:ea typeface="Helvetica Neue Light"/>
                <a:cs typeface="Helvetica Neue Light"/>
                <a:sym typeface="Helvetica Neue Light"/>
                <a:hlinkClick r:id="rId3">
                  <a:extLst>
                    <a:ext uri="{A12FA001-AC4F-418D-AE19-62706E023703}">
                      <ahyp:hlinkClr val="tx"/>
                    </a:ext>
                  </a:extLst>
                </a:hlinkClick>
              </a:rPr>
              <a:t>Kaip žaisti </a:t>
            </a:r>
            <a:r>
              <a:rPr lang="lt-LT" sz="3731">
                <a:solidFill>
                  <a:srgbClr val="5DAAB5"/>
                </a:solidFill>
                <a:latin typeface="Helvetica Neue Light"/>
                <a:ea typeface="Helvetica Neue Light"/>
                <a:cs typeface="Helvetica Neue Light"/>
                <a:sym typeface="Helvetica Neue Light"/>
              </a:rPr>
              <a:t>„Klimato </a:t>
            </a:r>
            <a:r>
              <a:rPr lang="lt-LT" sz="3731">
                <a:solidFill>
                  <a:srgbClr val="5DAAB5"/>
                </a:solidFill>
                <a:latin typeface="Helvetica Neue Light"/>
                <a:ea typeface="Helvetica Neue Light"/>
                <a:cs typeface="Helvetica Neue Light"/>
                <a:sym typeface="Helvetica Neue Light"/>
              </a:rPr>
              <a:t>svarstykles</a:t>
            </a:r>
            <a:r>
              <a:rPr lang="lt-LT" sz="3731">
                <a:solidFill>
                  <a:srgbClr val="5DAAB5"/>
                </a:solidFill>
                <a:latin typeface="Helvetica Neue Light"/>
                <a:ea typeface="Helvetica Neue Light"/>
                <a:cs typeface="Helvetica Neue Light"/>
                <a:sym typeface="Helvetica Neue Light"/>
              </a:rPr>
              <a:t>“</a:t>
            </a:r>
            <a:r>
              <a:rPr lang="lt-LT" sz="4111">
                <a:solidFill>
                  <a:schemeClr val="hlink"/>
                </a:solidFill>
                <a:uFill>
                  <a:noFill/>
                </a:uFill>
                <a:latin typeface="Helvetica Neue Light"/>
                <a:ea typeface="Helvetica Neue Light"/>
                <a:cs typeface="Helvetica Neue Light"/>
                <a:sym typeface="Helvetica Neue Light"/>
                <a:hlinkClick r:id="rId4"/>
              </a:rPr>
              <a:t>?</a:t>
            </a:r>
            <a:endParaRPr sz="4111">
              <a:solidFill>
                <a:srgbClr val="5DAAB5"/>
              </a:solidFill>
              <a:uFill>
                <a:noFill/>
              </a:uFill>
              <a:latin typeface="Helvetica Neue Light"/>
              <a:ea typeface="Helvetica Neue Light"/>
              <a:cs typeface="Helvetica Neue Light"/>
              <a:sym typeface="Helvetica Neue Light"/>
              <a:hlinkClick r:id="rId5">
                <a:extLst>
                  <a:ext uri="{A12FA001-AC4F-418D-AE19-62706E023703}">
                    <ahyp:hlinkClr val="tx"/>
                  </a:ext>
                </a:extLst>
              </a:hlinkClick>
            </a:endParaRPr>
          </a:p>
          <a:p>
            <a:pPr indent="0" lvl="0" marL="0" rtl="0" algn="ctr">
              <a:lnSpc>
                <a:spcPct val="90000"/>
              </a:lnSpc>
              <a:spcBef>
                <a:spcPts val="0"/>
              </a:spcBef>
              <a:spcAft>
                <a:spcPts val="0"/>
              </a:spcAft>
              <a:buClr>
                <a:schemeClr val="dk1"/>
              </a:buClr>
              <a:buSzPct val="27500"/>
              <a:buFont typeface="Arial"/>
              <a:buNone/>
            </a:pPr>
            <a:r>
              <a:t/>
            </a:r>
            <a:endParaRPr sz="4000">
              <a:solidFill>
                <a:schemeClr val="hlink"/>
              </a:solidFill>
              <a:uFill>
                <a:noFill/>
              </a:uFill>
              <a:latin typeface="Helvetica Neue Light"/>
              <a:ea typeface="Helvetica Neue Light"/>
              <a:cs typeface="Helvetica Neue Light"/>
              <a:sym typeface="Helvetica Neue Light"/>
              <a:hlinkClick r:id="rId6"/>
            </a:endParaRPr>
          </a:p>
          <a:p>
            <a:pPr indent="0" lvl="0" marL="0" rtl="0" algn="ctr">
              <a:lnSpc>
                <a:spcPct val="90000"/>
              </a:lnSpc>
              <a:spcBef>
                <a:spcPts val="0"/>
              </a:spcBef>
              <a:spcAft>
                <a:spcPts val="0"/>
              </a:spcAft>
              <a:buClr>
                <a:schemeClr val="dk1"/>
              </a:buClr>
              <a:buSzPct val="39598"/>
              <a:buFont typeface="Arial"/>
              <a:buNone/>
            </a:pPr>
            <a:r>
              <a:rPr lang="lt-LT" sz="2777" u="sng">
                <a:solidFill>
                  <a:schemeClr val="hlink"/>
                </a:solidFill>
                <a:latin typeface="Helvetica Neue Light"/>
                <a:ea typeface="Helvetica Neue Light"/>
                <a:cs typeface="Helvetica Neue Light"/>
                <a:sym typeface="Helvetica Neue Light"/>
                <a:hlinkClick r:id="rId7"/>
                <a:extLst>
                  <a:ext uri="http://customooxmlschemas.google.com/">
                    <go:slidesCustomData xmlns:go="http://customooxmlschemas.google.com/" textRoundtripDataId="0"/>
                  </a:ext>
                </a:extLst>
              </a:rPr>
              <a:t>Vaizdo instrukcijos čia!</a:t>
            </a:r>
            <a:r>
              <a:rPr lang="lt-LT" sz="2777">
                <a:latin typeface="Helvetica Neue Light"/>
                <a:ea typeface="Helvetica Neue Light"/>
                <a:cs typeface="Helvetica Neue Light"/>
                <a:sym typeface="Helvetica Neue Light"/>
              </a:rPr>
              <a:t> </a:t>
            </a:r>
            <a:endParaRPr sz="2777">
              <a:latin typeface="Helvetica Neue Light"/>
              <a:ea typeface="Helvetica Neue Light"/>
              <a:cs typeface="Helvetica Neue Light"/>
              <a:sym typeface="Helvetica Neue Light"/>
            </a:endParaRPr>
          </a:p>
          <a:p>
            <a:pPr indent="0" lvl="0" marL="0" rtl="0" algn="ctr">
              <a:lnSpc>
                <a:spcPct val="90000"/>
              </a:lnSpc>
              <a:spcBef>
                <a:spcPts val="1000"/>
              </a:spcBef>
              <a:spcAft>
                <a:spcPts val="0"/>
              </a:spcAft>
              <a:buClr>
                <a:schemeClr val="dk1"/>
              </a:buClr>
              <a:buSzPct val="47144"/>
              <a:buFont typeface="Arial"/>
              <a:buNone/>
            </a:pPr>
            <a:r>
              <a:rPr lang="lt-LT" sz="2332">
                <a:solidFill>
                  <a:srgbClr val="5DAAB5"/>
                </a:solidFill>
                <a:latin typeface="Helvetica Neue Light"/>
                <a:ea typeface="Helvetica Neue Light"/>
                <a:cs typeface="Helvetica Neue Light"/>
                <a:sym typeface="Helvetica Neue Light"/>
                <a:extLst>
                  <a:ext uri="http://customooxmlschemas.google.com/">
                    <go:slidesCustomData xmlns:go="http://customooxmlschemas.google.com/" textRoundtripDataId="1"/>
                  </a:ext>
                </a:extLst>
              </a:rPr>
              <a:t>(anglų kalba)</a:t>
            </a:r>
            <a:endParaRPr sz="2332">
              <a:solidFill>
                <a:srgbClr val="5DAAB5"/>
              </a:solidFill>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Clr>
                <a:schemeClr val="dk1"/>
              </a:buClr>
              <a:buSzPct val="97058"/>
              <a:buFont typeface="Calibri"/>
              <a:buNone/>
            </a:pPr>
            <a:br>
              <a:rPr lang="lt-LT" sz="3400" u="sng">
                <a:solidFill>
                  <a:schemeClr val="hlink"/>
                </a:solidFill>
                <a:latin typeface="Helvetica Neue Light"/>
                <a:ea typeface="Helvetica Neue Light"/>
                <a:cs typeface="Helvetica Neue Light"/>
                <a:sym typeface="Helvetica Neue Light"/>
                <a:hlinkClick r:id="rId8"/>
              </a:rPr>
            </a:br>
            <a:br>
              <a:rPr lang="lt-LT" sz="1111" u="sng">
                <a:solidFill>
                  <a:schemeClr val="hlink"/>
                </a:solidFill>
                <a:latin typeface="Helvetica Neue Light"/>
                <a:ea typeface="Helvetica Neue Light"/>
                <a:cs typeface="Helvetica Neue Light"/>
                <a:sym typeface="Helvetica Neue Light"/>
                <a:hlinkClick r:id="rId9"/>
              </a:rPr>
            </a:br>
            <a:endParaRPr sz="2266">
              <a:highlight>
                <a:srgbClr val="FFFF00"/>
              </a:highlight>
              <a:latin typeface="Helvetica Neue Light"/>
              <a:ea typeface="Helvetica Neue Light"/>
              <a:cs typeface="Helvetica Neue Light"/>
              <a:sym typeface="Helvetica Neue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2"/>
          <p:cNvSpPr txBox="1"/>
          <p:nvPr>
            <p:ph idx="1" type="body"/>
          </p:nvPr>
        </p:nvSpPr>
        <p:spPr>
          <a:xfrm>
            <a:off x="654100" y="482850"/>
            <a:ext cx="7886700" cy="1021200"/>
          </a:xfrm>
          <a:prstGeom prst="rect">
            <a:avLst/>
          </a:prstGeom>
          <a:noFill/>
          <a:ln>
            <a:noFill/>
          </a:ln>
        </p:spPr>
        <p:txBody>
          <a:bodyPr anchorCtr="0" anchor="t" bIns="34275" lIns="68575" spcFirstLastPara="1" rIns="68575" wrap="square" tIns="34275">
            <a:normAutofit fontScale="77500" lnSpcReduction="20000"/>
          </a:bodyPr>
          <a:lstStyle/>
          <a:p>
            <a:pPr indent="0" lvl="0" marL="0" rtl="0" algn="l">
              <a:lnSpc>
                <a:spcPct val="90000"/>
              </a:lnSpc>
              <a:spcBef>
                <a:spcPts val="0"/>
              </a:spcBef>
              <a:spcAft>
                <a:spcPts val="0"/>
              </a:spcAft>
              <a:buSzPct val="100358"/>
              <a:buNone/>
            </a:pPr>
            <a:r>
              <a:t/>
            </a:r>
            <a:endParaRPr>
              <a:solidFill>
                <a:schemeClr val="accent5"/>
              </a:solidFill>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SzPct val="53130"/>
              <a:buNone/>
            </a:pPr>
            <a:r>
              <a:rPr lang="lt-LT" sz="3400">
                <a:solidFill>
                  <a:schemeClr val="accent5"/>
                </a:solidFill>
                <a:latin typeface="Helvetica Neue Light"/>
                <a:ea typeface="Helvetica Neue Light"/>
                <a:cs typeface="Helvetica Neue Light"/>
                <a:sym typeface="Helvetica Neue Light"/>
              </a:rPr>
              <a:t>Žaidžiama grupelėmis po 4-6 žaidėjus. </a:t>
            </a:r>
            <a:endParaRPr sz="3400">
              <a:solidFill>
                <a:schemeClr val="accent5"/>
              </a:solidFill>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SzPct val="53130"/>
              <a:buNone/>
            </a:pPr>
            <a:r>
              <a:rPr lang="lt-LT" sz="3400">
                <a:solidFill>
                  <a:schemeClr val="accent5"/>
                </a:solidFill>
                <a:latin typeface="Helvetica Neue Light"/>
                <a:ea typeface="Helvetica Neue Light"/>
                <a:cs typeface="Helvetica Neue Light"/>
                <a:sym typeface="Helvetica Neue Light"/>
              </a:rPr>
              <a:t>Kiekvienoje grupėje suformuojamos dvi komandos.</a:t>
            </a:r>
            <a:endParaRPr sz="2800">
              <a:solidFill>
                <a:schemeClr val="accent5"/>
              </a:solidFill>
              <a:latin typeface="Helvetica Neue Light"/>
              <a:ea typeface="Helvetica Neue Light"/>
              <a:cs typeface="Helvetica Neue Light"/>
              <a:sym typeface="Helvetica Neue Light"/>
            </a:endParaRPr>
          </a:p>
        </p:txBody>
      </p:sp>
      <p:sp>
        <p:nvSpPr>
          <p:cNvPr id="207" name="Google Shape;207;p12"/>
          <p:cNvSpPr txBox="1"/>
          <p:nvPr>
            <p:ph idx="1" type="body"/>
          </p:nvPr>
        </p:nvSpPr>
        <p:spPr>
          <a:xfrm>
            <a:off x="939300" y="1869575"/>
            <a:ext cx="7265400" cy="2344800"/>
          </a:xfrm>
          <a:prstGeom prst="rect">
            <a:avLst/>
          </a:prstGeom>
          <a:noFill/>
          <a:ln cap="flat" cmpd="sng" w="38100">
            <a:solidFill>
              <a:schemeClr val="accent5"/>
            </a:solidFill>
            <a:prstDash val="solid"/>
            <a:round/>
            <a:headEnd len="sm" w="sm" type="none"/>
            <a:tailEnd len="sm" w="sm" type="none"/>
          </a:ln>
        </p:spPr>
        <p:txBody>
          <a:bodyPr anchorCtr="0" anchor="t" bIns="34275" lIns="68575" spcFirstLastPara="1" rIns="68575" wrap="square" tIns="34275">
            <a:normAutofit lnSpcReduction="10000"/>
          </a:bodyPr>
          <a:lstStyle/>
          <a:p>
            <a:pPr indent="0" lvl="0" marL="0" rtl="0" algn="ctr">
              <a:lnSpc>
                <a:spcPct val="90000"/>
              </a:lnSpc>
              <a:spcBef>
                <a:spcPts val="0"/>
              </a:spcBef>
              <a:spcAft>
                <a:spcPts val="0"/>
              </a:spcAft>
              <a:buSzPts val="1400"/>
              <a:buNone/>
            </a:pPr>
            <a:r>
              <a:t/>
            </a:r>
            <a:endParaRPr sz="2400">
              <a:solidFill>
                <a:srgbClr val="000000"/>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Clr>
                <a:schemeClr val="dk1"/>
              </a:buClr>
              <a:buSzPts val="1100"/>
              <a:buFont typeface="Arial"/>
              <a:buNone/>
            </a:pPr>
            <a:r>
              <a:rPr lang="lt-LT" sz="2400">
                <a:solidFill>
                  <a:srgbClr val="000000"/>
                </a:solidFill>
                <a:latin typeface="Helvetica Neue Light"/>
                <a:ea typeface="Helvetica Neue Light"/>
                <a:cs typeface="Helvetica Neue Light"/>
                <a:sym typeface="Helvetica Neue Light"/>
              </a:rPr>
              <a:t>Žaidimo metu:</a:t>
            </a:r>
            <a:endParaRPr sz="2400">
              <a:solidFill>
                <a:srgbClr val="000000"/>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Clr>
                <a:schemeClr val="dk1"/>
              </a:buClr>
              <a:buSzPts val="1100"/>
              <a:buFont typeface="Arial"/>
              <a:buNone/>
            </a:pPr>
            <a:r>
              <a:t/>
            </a:r>
            <a:endParaRPr sz="2400">
              <a:solidFill>
                <a:srgbClr val="000000"/>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Clr>
                <a:schemeClr val="dk1"/>
              </a:buClr>
              <a:buSzPts val="1100"/>
              <a:buFont typeface="Arial"/>
              <a:buNone/>
            </a:pPr>
            <a:r>
              <a:rPr lang="lt-LT" sz="2400">
                <a:solidFill>
                  <a:srgbClr val="000000"/>
                </a:solidFill>
                <a:latin typeface="Helvetica Neue Light"/>
                <a:ea typeface="Helvetica Neue Light"/>
                <a:cs typeface="Helvetica Neue Light"/>
                <a:sym typeface="Helvetica Neue Light"/>
              </a:rPr>
              <a:t>- diskutuokite, kur dėti korteles;</a:t>
            </a:r>
            <a:endParaRPr sz="2400">
              <a:solidFill>
                <a:srgbClr val="000000"/>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Clr>
                <a:schemeClr val="dk1"/>
              </a:buClr>
              <a:buSzPts val="1100"/>
              <a:buFont typeface="Arial"/>
              <a:buNone/>
            </a:pPr>
            <a:r>
              <a:rPr lang="lt-LT" sz="2400">
                <a:solidFill>
                  <a:srgbClr val="000000"/>
                </a:solidFill>
                <a:latin typeface="Helvetica Neue Light"/>
                <a:ea typeface="Helvetica Neue Light"/>
                <a:cs typeface="Helvetica Neue Light"/>
                <a:sym typeface="Helvetica Neue Light"/>
              </a:rPr>
              <a:t>- aptarkite, kodėl kortelės buvo padėtos teisingai / neteisingai.</a:t>
            </a:r>
            <a:endParaRPr sz="2400">
              <a:solidFill>
                <a:srgbClr val="000000"/>
              </a:solidFill>
              <a:latin typeface="Helvetica Neue Light"/>
              <a:ea typeface="Helvetica Neue Light"/>
              <a:cs typeface="Helvetica Neue Light"/>
              <a:sym typeface="Helvetica Neue Light"/>
            </a:endParaRPr>
          </a:p>
          <a:p>
            <a:pPr indent="0" lvl="0" marL="0" rtl="0" algn="l">
              <a:lnSpc>
                <a:spcPct val="90000"/>
              </a:lnSpc>
              <a:spcBef>
                <a:spcPts val="800"/>
              </a:spcBef>
              <a:spcAft>
                <a:spcPts val="0"/>
              </a:spcAft>
              <a:buSzPts val="1400"/>
              <a:buNone/>
            </a:pPr>
            <a:r>
              <a:t/>
            </a:r>
            <a:endParaRPr>
              <a:solidFill>
                <a:srgbClr val="666666"/>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SzPts val="1400"/>
              <a:buNone/>
            </a:pPr>
            <a:r>
              <a:t/>
            </a:r>
            <a:endParaRPr sz="1400">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3"/>
          <p:cNvSpPr txBox="1"/>
          <p:nvPr>
            <p:ph idx="1" type="body"/>
          </p:nvPr>
        </p:nvSpPr>
        <p:spPr>
          <a:xfrm>
            <a:off x="628650" y="1723025"/>
            <a:ext cx="7886700" cy="10212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SzPts val="1400"/>
              <a:buNone/>
            </a:pPr>
            <a:r>
              <a:t/>
            </a:r>
            <a:endParaRPr>
              <a:solidFill>
                <a:schemeClr val="accent5"/>
              </a:solidFill>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SzPts val="1400"/>
              <a:buNone/>
            </a:pPr>
            <a:r>
              <a:t/>
            </a:r>
            <a:endParaRPr sz="2800">
              <a:solidFill>
                <a:schemeClr val="accent5"/>
              </a:solidFill>
              <a:latin typeface="Helvetica Neue Light"/>
              <a:ea typeface="Helvetica Neue Light"/>
              <a:cs typeface="Helvetica Neue Light"/>
              <a:sym typeface="Helvetica Neue Light"/>
            </a:endParaRPr>
          </a:p>
        </p:txBody>
      </p:sp>
      <p:sp>
        <p:nvSpPr>
          <p:cNvPr id="214" name="Google Shape;214;p13"/>
          <p:cNvSpPr txBox="1"/>
          <p:nvPr>
            <p:ph idx="1" type="body"/>
          </p:nvPr>
        </p:nvSpPr>
        <p:spPr>
          <a:xfrm>
            <a:off x="858675" y="1824300"/>
            <a:ext cx="7317900" cy="3028800"/>
          </a:xfrm>
          <a:prstGeom prst="rect">
            <a:avLst/>
          </a:prstGeom>
          <a:noFill/>
          <a:ln cap="flat" cmpd="sng" w="38100">
            <a:solidFill>
              <a:srgbClr val="5DAAB5"/>
            </a:solidFill>
            <a:prstDash val="solid"/>
            <a:round/>
            <a:headEnd len="sm" w="sm" type="none"/>
            <a:tailEnd len="sm" w="sm" type="none"/>
          </a:ln>
        </p:spPr>
        <p:txBody>
          <a:bodyPr anchorCtr="0" anchor="t" bIns="34275" lIns="68575" spcFirstLastPara="1" rIns="68575" wrap="square" tIns="34275">
            <a:noAutofit/>
          </a:bodyPr>
          <a:lstStyle/>
          <a:p>
            <a:pPr indent="-323850" lvl="0" marL="457200" rtl="0" algn="l">
              <a:lnSpc>
                <a:spcPct val="115000"/>
              </a:lnSpc>
              <a:spcBef>
                <a:spcPts val="0"/>
              </a:spcBef>
              <a:spcAft>
                <a:spcPts val="0"/>
              </a:spcAft>
              <a:buClr>
                <a:srgbClr val="434343"/>
              </a:buClr>
              <a:buSzPts val="1500"/>
              <a:buFont typeface="Helvetica Neue Light"/>
              <a:buChar char="•"/>
            </a:pPr>
            <a:r>
              <a:rPr lang="lt-LT" sz="1500">
                <a:solidFill>
                  <a:srgbClr val="434343"/>
                </a:solidFill>
                <a:latin typeface="Helvetica Neue Light"/>
                <a:ea typeface="Helvetica Neue Light"/>
                <a:cs typeface="Helvetica Neue Light"/>
                <a:sym typeface="Helvetica Neue Light"/>
              </a:rPr>
              <a:t>Kas žaidimo metu jus nustebino labiausiai ir kodėl?</a:t>
            </a:r>
            <a:endParaRPr sz="1500">
              <a:solidFill>
                <a:srgbClr val="434343"/>
              </a:solidFill>
              <a:latin typeface="Helvetica Neue Light"/>
              <a:ea typeface="Helvetica Neue Light"/>
              <a:cs typeface="Helvetica Neue Light"/>
              <a:sym typeface="Helvetica Neue Light"/>
            </a:endParaRPr>
          </a:p>
          <a:p>
            <a:pPr indent="0" lvl="0" marL="457200" rtl="0" algn="l">
              <a:lnSpc>
                <a:spcPct val="115000"/>
              </a:lnSpc>
              <a:spcBef>
                <a:spcPts val="0"/>
              </a:spcBef>
              <a:spcAft>
                <a:spcPts val="0"/>
              </a:spcAft>
              <a:buSzPts val="1400"/>
              <a:buNone/>
            </a:pPr>
            <a:r>
              <a:t/>
            </a:r>
            <a:endParaRPr sz="1500">
              <a:solidFill>
                <a:srgbClr val="434343"/>
              </a:solidFill>
              <a:latin typeface="Helvetica Neue Light"/>
              <a:ea typeface="Helvetica Neue Light"/>
              <a:cs typeface="Helvetica Neue Light"/>
              <a:sym typeface="Helvetica Neue Light"/>
            </a:endParaRPr>
          </a:p>
          <a:p>
            <a:pPr indent="-323850" lvl="0" marL="457200" rtl="0" algn="l">
              <a:lnSpc>
                <a:spcPct val="115000"/>
              </a:lnSpc>
              <a:spcBef>
                <a:spcPts val="0"/>
              </a:spcBef>
              <a:spcAft>
                <a:spcPts val="0"/>
              </a:spcAft>
              <a:buClr>
                <a:srgbClr val="434343"/>
              </a:buClr>
              <a:buSzPts val="1500"/>
              <a:buFont typeface="Helvetica Neue Light"/>
              <a:buChar char="•"/>
            </a:pPr>
            <a:r>
              <a:rPr lang="lt-LT" sz="1500">
                <a:solidFill>
                  <a:srgbClr val="434343"/>
                </a:solidFill>
                <a:latin typeface="Helvetica Neue Light"/>
                <a:ea typeface="Helvetica Neue Light"/>
                <a:cs typeface="Helvetica Neue Light"/>
                <a:sym typeface="Helvetica Neue Light"/>
              </a:rPr>
              <a:t>Kas skirtingose maisto, transporto ir būsto kategorijose daro didžiausią poveikį išmetamųjų teršalų kiekiui?</a:t>
            </a:r>
            <a:endParaRPr sz="1500">
              <a:solidFill>
                <a:srgbClr val="434343"/>
              </a:solidFill>
              <a:latin typeface="Helvetica Neue Light"/>
              <a:ea typeface="Helvetica Neue Light"/>
              <a:cs typeface="Helvetica Neue Light"/>
              <a:sym typeface="Helvetica Neue Light"/>
            </a:endParaRPr>
          </a:p>
          <a:p>
            <a:pPr indent="0" lvl="0" marL="457200" rtl="0" algn="l">
              <a:lnSpc>
                <a:spcPct val="115000"/>
              </a:lnSpc>
              <a:spcBef>
                <a:spcPts val="0"/>
              </a:spcBef>
              <a:spcAft>
                <a:spcPts val="0"/>
              </a:spcAft>
              <a:buSzPts val="1400"/>
              <a:buNone/>
            </a:pPr>
            <a:r>
              <a:t/>
            </a:r>
            <a:endParaRPr sz="1500">
              <a:solidFill>
                <a:srgbClr val="434343"/>
              </a:solidFill>
              <a:latin typeface="Helvetica Neue Light"/>
              <a:ea typeface="Helvetica Neue Light"/>
              <a:cs typeface="Helvetica Neue Light"/>
              <a:sym typeface="Helvetica Neue Light"/>
            </a:endParaRPr>
          </a:p>
          <a:p>
            <a:pPr indent="-323850" lvl="0" marL="457200" rtl="0" algn="l">
              <a:lnSpc>
                <a:spcPct val="115000"/>
              </a:lnSpc>
              <a:spcBef>
                <a:spcPts val="0"/>
              </a:spcBef>
              <a:spcAft>
                <a:spcPts val="0"/>
              </a:spcAft>
              <a:buClr>
                <a:srgbClr val="434343"/>
              </a:buClr>
              <a:buSzPts val="1500"/>
              <a:buFont typeface="Helvetica Neue Light"/>
              <a:buChar char="•"/>
            </a:pPr>
            <a:r>
              <a:rPr lang="lt-LT" sz="1500">
                <a:solidFill>
                  <a:srgbClr val="434343"/>
                </a:solidFill>
                <a:latin typeface="Helvetica Neue Light"/>
                <a:ea typeface="Helvetica Neue Light"/>
                <a:cs typeface="Helvetica Neue Light"/>
                <a:sym typeface="Helvetica Neue Light"/>
              </a:rPr>
              <a:t>Kurios veiklos rūšys labiausiai prisideda prie jūsų išmetamų teršalų kiekio ir kaip, jūsų manymu, galėtumėte jį sumažinti? </a:t>
            </a:r>
            <a:endParaRPr sz="1500">
              <a:solidFill>
                <a:srgbClr val="434343"/>
              </a:solidFill>
              <a:latin typeface="Helvetica Neue Light"/>
              <a:ea typeface="Helvetica Neue Light"/>
              <a:cs typeface="Helvetica Neue Light"/>
              <a:sym typeface="Helvetica Neue Light"/>
            </a:endParaRPr>
          </a:p>
          <a:p>
            <a:pPr indent="0" lvl="0" marL="457200" rtl="0" algn="l">
              <a:lnSpc>
                <a:spcPct val="115000"/>
              </a:lnSpc>
              <a:spcBef>
                <a:spcPts val="0"/>
              </a:spcBef>
              <a:spcAft>
                <a:spcPts val="0"/>
              </a:spcAft>
              <a:buSzPts val="1400"/>
              <a:buNone/>
            </a:pPr>
            <a:r>
              <a:t/>
            </a:r>
            <a:endParaRPr sz="1500">
              <a:solidFill>
                <a:srgbClr val="434343"/>
              </a:solidFill>
              <a:latin typeface="Helvetica Neue Light"/>
              <a:ea typeface="Helvetica Neue Light"/>
              <a:cs typeface="Helvetica Neue Light"/>
              <a:sym typeface="Helvetica Neue Light"/>
            </a:endParaRPr>
          </a:p>
          <a:p>
            <a:pPr indent="-323850" lvl="0" marL="457200" rtl="0" algn="l">
              <a:lnSpc>
                <a:spcPct val="115000"/>
              </a:lnSpc>
              <a:spcBef>
                <a:spcPts val="0"/>
              </a:spcBef>
              <a:spcAft>
                <a:spcPts val="0"/>
              </a:spcAft>
              <a:buClr>
                <a:srgbClr val="434343"/>
              </a:buClr>
              <a:buSzPts val="1500"/>
              <a:buFont typeface="Helvetica Neue Light"/>
              <a:buChar char="•"/>
            </a:pPr>
            <a:r>
              <a:rPr lang="lt-LT" sz="1500">
                <a:solidFill>
                  <a:srgbClr val="434343"/>
                </a:solidFill>
                <a:latin typeface="Helvetica Neue Light"/>
                <a:ea typeface="Helvetica Neue Light"/>
                <a:cs typeface="Helvetica Neue Light"/>
                <a:sym typeface="Helvetica Neue Light"/>
              </a:rPr>
              <a:t>Kokių veiksmų gali imtis įvairios suinteresuotosios šalys, pavyzdžiui, pavieniai asmenys, politikai, įmonės, organizacijos, asociacijos, mokyklos ir savivaldybės, kad sumažintų išmetamų šiltnamio efektą sukeliančių dujų kiekį?</a:t>
            </a:r>
            <a:endParaRPr sz="1500">
              <a:solidFill>
                <a:srgbClr val="434343"/>
              </a:solidFill>
              <a:latin typeface="Helvetica Neue Light"/>
              <a:ea typeface="Helvetica Neue Light"/>
              <a:cs typeface="Helvetica Neue Light"/>
              <a:sym typeface="Helvetica Neue Light"/>
            </a:endParaRPr>
          </a:p>
        </p:txBody>
      </p:sp>
      <p:sp>
        <p:nvSpPr>
          <p:cNvPr id="215" name="Google Shape;215;p13"/>
          <p:cNvSpPr txBox="1"/>
          <p:nvPr>
            <p:ph idx="1" type="body"/>
          </p:nvPr>
        </p:nvSpPr>
        <p:spPr>
          <a:xfrm>
            <a:off x="884925" y="317200"/>
            <a:ext cx="7265400" cy="1180500"/>
          </a:xfrm>
          <a:prstGeom prst="rect">
            <a:avLst/>
          </a:prstGeom>
          <a:noFill/>
          <a:ln cap="flat" cmpd="sng" w="38100">
            <a:solidFill>
              <a:schemeClr val="dk1"/>
            </a:solidFill>
            <a:prstDash val="solid"/>
            <a:round/>
            <a:headEnd len="sm" w="sm" type="none"/>
            <a:tailEnd len="sm" w="sm" type="none"/>
          </a:ln>
        </p:spPr>
        <p:txBody>
          <a:bodyPr anchorCtr="0" anchor="t" bIns="34275" lIns="68575" spcFirstLastPara="1" rIns="68575" wrap="square" tIns="34275">
            <a:normAutofit/>
          </a:bodyPr>
          <a:lstStyle/>
          <a:p>
            <a:pPr indent="0" lvl="0" marL="0" rtl="0" algn="ctr">
              <a:lnSpc>
                <a:spcPct val="90000"/>
              </a:lnSpc>
              <a:spcBef>
                <a:spcPts val="0"/>
              </a:spcBef>
              <a:spcAft>
                <a:spcPts val="0"/>
              </a:spcAft>
              <a:buSzPts val="1400"/>
              <a:buNone/>
            </a:pPr>
            <a:r>
              <a:t/>
            </a:r>
            <a:endParaRPr sz="2400">
              <a:solidFill>
                <a:srgbClr val="000000"/>
              </a:solidFill>
              <a:latin typeface="Helvetica Neue Light"/>
              <a:ea typeface="Helvetica Neue Light"/>
              <a:cs typeface="Helvetica Neue Light"/>
              <a:sym typeface="Helvetica Neue Light"/>
            </a:endParaRPr>
          </a:p>
          <a:p>
            <a:pPr indent="0" lvl="0" marL="0" rtl="0" algn="ctr">
              <a:lnSpc>
                <a:spcPct val="90000"/>
              </a:lnSpc>
              <a:spcBef>
                <a:spcPts val="800"/>
              </a:spcBef>
              <a:spcAft>
                <a:spcPts val="0"/>
              </a:spcAft>
              <a:buSzPts val="1400"/>
              <a:buNone/>
            </a:pPr>
            <a:r>
              <a:rPr lang="lt-LT" sz="2400">
                <a:solidFill>
                  <a:srgbClr val="000000"/>
                </a:solidFill>
                <a:latin typeface="Helvetica Neue Light"/>
                <a:ea typeface="Helvetica Neue Light"/>
                <a:cs typeface="Helvetica Neue Light"/>
                <a:sym typeface="Helvetica Neue Light"/>
              </a:rPr>
              <a:t>Sužaidus: kartu su klase apmąstykite ir aptarkite</a:t>
            </a:r>
            <a:endParaRPr sz="2400">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4"/>
          <p:cNvSpPr txBox="1"/>
          <p:nvPr/>
        </p:nvSpPr>
        <p:spPr>
          <a:xfrm>
            <a:off x="612925" y="1020550"/>
            <a:ext cx="7802100" cy="3175263"/>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4416"/>
              <a:buFont typeface="Arial"/>
              <a:buNone/>
            </a:pPr>
            <a:r>
              <a:rPr b="0" i="0" lang="lt-LT" sz="4416" u="none" cap="none" strike="noStrike">
                <a:solidFill>
                  <a:srgbClr val="0563C1"/>
                </a:solidFill>
                <a:latin typeface="Helvetica Neue Light"/>
                <a:ea typeface="Helvetica Neue Light"/>
                <a:cs typeface="Helvetica Neue Light"/>
                <a:sym typeface="Helvetica Neue Light"/>
              </a:rPr>
              <a:t>PAPILDOMI PRIEDAI</a:t>
            </a:r>
            <a:endParaRPr b="0" i="0" sz="4416" u="none" cap="none" strike="noStrike">
              <a:solidFill>
                <a:srgbClr val="0563C1"/>
              </a:solidFill>
              <a:latin typeface="Helvetica Neue Light"/>
              <a:ea typeface="Helvetica Neue Light"/>
              <a:cs typeface="Helvetica Neue Light"/>
              <a:sym typeface="Helvetica Neue Light"/>
            </a:endParaRPr>
          </a:p>
          <a:p>
            <a:pPr indent="0" lvl="0" marL="0" marR="0" rtl="0" algn="ctr">
              <a:lnSpc>
                <a:spcPct val="115000"/>
              </a:lnSpc>
              <a:spcBef>
                <a:spcPts val="0"/>
              </a:spcBef>
              <a:spcAft>
                <a:spcPts val="0"/>
              </a:spcAft>
              <a:buClr>
                <a:schemeClr val="dk1"/>
              </a:buClr>
              <a:buSzPts val="1100"/>
              <a:buFont typeface="Arial"/>
              <a:buNone/>
            </a:pPr>
            <a:r>
              <a:rPr b="0" i="1" lang="lt-LT" sz="1800" u="none" cap="none" strike="noStrike">
                <a:solidFill>
                  <a:schemeClr val="dk1"/>
                </a:solidFill>
                <a:latin typeface="Helvetica Neue Light"/>
                <a:ea typeface="Helvetica Neue Light"/>
                <a:cs typeface="Helvetica Neue Light"/>
                <a:sym typeface="Helvetica Neue Light"/>
              </a:rPr>
              <a:t>Papildomi priedai / plėtiniai tolesniam mokymuisi</a:t>
            </a:r>
            <a:endParaRPr b="0" i="1" sz="4016" u="none" cap="none" strike="noStrike">
              <a:solidFill>
                <a:srgbClr val="0563C1"/>
              </a:solidFill>
              <a:latin typeface="Helvetica Neue Light"/>
              <a:ea typeface="Helvetica Neue Light"/>
              <a:cs typeface="Helvetica Neue Light"/>
              <a:sym typeface="Helvetica Neue Light"/>
            </a:endParaRPr>
          </a:p>
          <a:p>
            <a:pPr indent="0" lvl="0" marL="0" marR="0" rtl="0" algn="ctr">
              <a:lnSpc>
                <a:spcPct val="115000"/>
              </a:lnSpc>
              <a:spcBef>
                <a:spcPts val="0"/>
              </a:spcBef>
              <a:spcAft>
                <a:spcPts val="0"/>
              </a:spcAft>
              <a:buClr>
                <a:srgbClr val="000000"/>
              </a:buClr>
              <a:buSzPts val="983"/>
              <a:buFont typeface="Arial"/>
              <a:buNone/>
            </a:pPr>
            <a:r>
              <a:t/>
            </a:r>
            <a:endParaRPr b="0" i="0" sz="983" u="none" cap="none" strike="noStrike">
              <a:solidFill>
                <a:schemeClr val="dk1"/>
              </a:solidFill>
              <a:latin typeface="Helvetica Neue Light"/>
              <a:ea typeface="Helvetica Neue Light"/>
              <a:cs typeface="Helvetica Neue Light"/>
              <a:sym typeface="Helvetica Neue Light"/>
            </a:endParaRPr>
          </a:p>
          <a:p>
            <a:pPr indent="0" lvl="0" marL="0" marR="0" rtl="0" algn="ctr">
              <a:lnSpc>
                <a:spcPct val="115000"/>
              </a:lnSpc>
              <a:spcBef>
                <a:spcPts val="0"/>
              </a:spcBef>
              <a:spcAft>
                <a:spcPts val="0"/>
              </a:spcAft>
              <a:buClr>
                <a:srgbClr val="000000"/>
              </a:buClr>
              <a:buSzPts val="1700"/>
              <a:buFont typeface="Arial"/>
              <a:buNone/>
            </a:pPr>
            <a:r>
              <a:t/>
            </a:r>
            <a:endParaRPr b="0" i="0" sz="1700" u="none" cap="none" strike="noStrike">
              <a:solidFill>
                <a:schemeClr val="accent5"/>
              </a:solidFill>
              <a:latin typeface="Helvetica Neue Light"/>
              <a:ea typeface="Helvetica Neue Light"/>
              <a:cs typeface="Helvetica Neue Light"/>
              <a:sym typeface="Helvetica Neue Light"/>
            </a:endParaRPr>
          </a:p>
          <a:p>
            <a:pPr indent="-361950" lvl="0" marL="457200" marR="0" rtl="0" algn="ctr">
              <a:lnSpc>
                <a:spcPct val="115000"/>
              </a:lnSpc>
              <a:spcBef>
                <a:spcPts val="0"/>
              </a:spcBef>
              <a:spcAft>
                <a:spcPts val="0"/>
              </a:spcAft>
              <a:buClr>
                <a:schemeClr val="dk1"/>
              </a:buClr>
              <a:buSzPts val="2100"/>
              <a:buFont typeface="Helvetica Neue Light"/>
              <a:buAutoNum type="arabicPeriod"/>
            </a:pPr>
            <a:r>
              <a:rPr b="0" i="0" lang="lt-LT" sz="2100" u="none" cap="none" strike="noStrike">
                <a:solidFill>
                  <a:schemeClr val="dk1"/>
                </a:solidFill>
                <a:latin typeface="Helvetica Neue Light"/>
                <a:ea typeface="Helvetica Neue Light"/>
                <a:cs typeface="Helvetica Neue Light"/>
                <a:sym typeface="Helvetica Neue Light"/>
              </a:rPr>
              <a:t>Anglies apytakos ciklas: kaip jis veikia?</a:t>
            </a:r>
            <a:r>
              <a:rPr b="0" i="0" lang="lt-LT" sz="2100" u="none" cap="none" strike="noStrike">
                <a:solidFill>
                  <a:schemeClr val="dk1"/>
                </a:solidFill>
                <a:highlight>
                  <a:srgbClr val="D9EAD3"/>
                </a:highlight>
                <a:latin typeface="Helvetica Neue Light"/>
                <a:ea typeface="Helvetica Neue Light"/>
                <a:cs typeface="Helvetica Neue Light"/>
                <a:sym typeface="Helvetica Neue Light"/>
              </a:rPr>
              <a:t> </a:t>
            </a:r>
            <a:endParaRPr b="0" i="0" sz="1700" u="none" cap="none" strike="noStrike">
              <a:solidFill>
                <a:schemeClr val="dk1"/>
              </a:solidFill>
              <a:latin typeface="Helvetica Neue Light"/>
              <a:ea typeface="Helvetica Neue Light"/>
              <a:cs typeface="Helvetica Neue Light"/>
              <a:sym typeface="Helvetica Neue Light"/>
            </a:endParaRPr>
          </a:p>
          <a:p>
            <a:pPr indent="0" lvl="0" marL="0" marR="0" rtl="0" algn="ctr">
              <a:lnSpc>
                <a:spcPct val="115000"/>
              </a:lnSpc>
              <a:spcBef>
                <a:spcPts val="0"/>
              </a:spcBef>
              <a:spcAft>
                <a:spcPts val="0"/>
              </a:spcAft>
              <a:buClr>
                <a:srgbClr val="000000"/>
              </a:buClr>
              <a:buSzPts val="1700"/>
              <a:buFont typeface="Arial"/>
              <a:buNone/>
            </a:pPr>
            <a:r>
              <a:t/>
            </a:r>
            <a:endParaRPr b="0" i="0" sz="1700" u="none" cap="none" strike="noStrike">
              <a:solidFill>
                <a:schemeClr val="accent5"/>
              </a:solidFill>
              <a:latin typeface="Helvetica Neue Light"/>
              <a:ea typeface="Helvetica Neue Light"/>
              <a:cs typeface="Helvetica Neue Light"/>
              <a:sym typeface="Helvetica Neue Light"/>
            </a:endParaRPr>
          </a:p>
          <a:p>
            <a:pPr indent="-361950" lvl="0" marL="457200" marR="0" rtl="0" algn="ctr">
              <a:lnSpc>
                <a:spcPct val="115000"/>
              </a:lnSpc>
              <a:spcBef>
                <a:spcPts val="0"/>
              </a:spcBef>
              <a:spcAft>
                <a:spcPts val="0"/>
              </a:spcAft>
              <a:buClr>
                <a:schemeClr val="dk1"/>
              </a:buClr>
              <a:buSzPts val="2100"/>
              <a:buFont typeface="Helvetica Neue Light"/>
              <a:buAutoNum type="arabicPeriod"/>
            </a:pPr>
            <a:r>
              <a:rPr b="0" i="0" lang="lt-LT" sz="2100" u="none" cap="none" strike="noStrike">
                <a:solidFill>
                  <a:schemeClr val="dk1"/>
                </a:solidFill>
                <a:latin typeface="Helvetica Neue Light"/>
                <a:ea typeface="Helvetica Neue Light"/>
                <a:cs typeface="Helvetica Neue Light"/>
                <a:sym typeface="Helvetica Neue Light"/>
              </a:rPr>
              <a:t>Tvarus gyvenimo būdas</a:t>
            </a:r>
            <a:endParaRPr b="0" i="0" sz="2100" u="none" cap="none" strike="noStrike">
              <a:solidFill>
                <a:schemeClr val="dk1"/>
              </a:solidFill>
              <a:latin typeface="Helvetica Neue Light"/>
              <a:ea typeface="Helvetica Neue Light"/>
              <a:cs typeface="Helvetica Neue Light"/>
              <a:sym typeface="Helvetica Neue Light"/>
            </a:endParaRPr>
          </a:p>
          <a:p>
            <a:pPr indent="0" lvl="0" marL="0" marR="0" rtl="0" algn="ctr">
              <a:lnSpc>
                <a:spcPct val="115000"/>
              </a:lnSpc>
              <a:spcBef>
                <a:spcPts val="0"/>
              </a:spcBef>
              <a:spcAft>
                <a:spcPts val="0"/>
              </a:spcAft>
              <a:buClr>
                <a:srgbClr val="000000"/>
              </a:buClr>
              <a:buSzPts val="2100"/>
              <a:buFont typeface="Arial"/>
              <a:buNone/>
            </a:pPr>
            <a:r>
              <a:t/>
            </a:r>
            <a:endParaRPr b="0" i="0" sz="21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5"/>
          <p:cNvSpPr/>
          <p:nvPr/>
        </p:nvSpPr>
        <p:spPr>
          <a:xfrm>
            <a:off x="2920027" y="1553725"/>
            <a:ext cx="3318900" cy="16542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226" name="Google Shape;226;p15"/>
          <p:cNvSpPr txBox="1"/>
          <p:nvPr/>
        </p:nvSpPr>
        <p:spPr>
          <a:xfrm>
            <a:off x="2546400" y="1815524"/>
            <a:ext cx="4203600" cy="1316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400"/>
              <a:buFont typeface="Arial"/>
              <a:buNone/>
            </a:pPr>
            <a:r>
              <a:rPr b="0" i="0" lang="lt-LT" sz="3400" u="none" cap="none" strike="noStrike">
                <a:solidFill>
                  <a:srgbClr val="1F497D"/>
                </a:solidFill>
                <a:latin typeface="Helvetica Neue Light"/>
                <a:ea typeface="Helvetica Neue Light"/>
                <a:cs typeface="Helvetica Neue Light"/>
                <a:sym typeface="Helvetica Neue Light"/>
              </a:rPr>
              <a:t>Anglies apytakos ciklas</a:t>
            </a:r>
            <a:br>
              <a:rPr b="0" i="0" lang="lt-LT" sz="3400" u="none" cap="none" strike="noStrike">
                <a:solidFill>
                  <a:srgbClr val="1F497D"/>
                </a:solidFill>
                <a:latin typeface="Helvetica Neue Light"/>
                <a:ea typeface="Helvetica Neue Light"/>
                <a:cs typeface="Helvetica Neue Light"/>
                <a:sym typeface="Helvetica Neue Light"/>
              </a:rPr>
            </a:br>
            <a:r>
              <a:rPr b="0" i="0" lang="lt-LT" sz="2400" u="none" cap="none" strike="noStrike">
                <a:solidFill>
                  <a:srgbClr val="1F497D"/>
                </a:solidFill>
                <a:latin typeface="Helvetica Neue Light"/>
                <a:ea typeface="Helvetica Neue Light"/>
                <a:cs typeface="Helvetica Neue Light"/>
                <a:sym typeface="Helvetica Neue Light"/>
              </a:rPr>
              <a:t>(intensyvus kursas!)</a:t>
            </a:r>
            <a:endParaRPr b="0" i="0" sz="2400" u="none" cap="none" strike="noStrike">
              <a:solidFill>
                <a:srgbClr val="3D85C6"/>
              </a:solidFill>
              <a:latin typeface="Helvetica Neue Light"/>
              <a:ea typeface="Helvetica Neue Light"/>
              <a:cs typeface="Helvetica Neue Light"/>
              <a:sym typeface="Helvetica Neue Light"/>
            </a:endParaRPr>
          </a:p>
        </p:txBody>
      </p:sp>
      <p:sp>
        <p:nvSpPr>
          <p:cNvPr id="227" name="Google Shape;227;p15"/>
          <p:cNvSpPr/>
          <p:nvPr/>
        </p:nvSpPr>
        <p:spPr>
          <a:xfrm rot="667432">
            <a:off x="4793390" y="431349"/>
            <a:ext cx="3478452" cy="1215652"/>
          </a:xfrm>
          <a:prstGeom prst="cloudCallout">
            <a:avLst>
              <a:gd fmla="val -26654" name="adj1"/>
              <a:gd fmla="val 89250" name="adj2"/>
            </a:avLst>
          </a:prstGeom>
          <a:solidFill>
            <a:srgbClr val="F9CB9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lt-LT" sz="1600" u="none" cap="none" strike="noStrike">
                <a:solidFill>
                  <a:schemeClr val="dk1"/>
                </a:solidFill>
                <a:latin typeface="Helvetica Neue Light"/>
                <a:ea typeface="Helvetica Neue Light"/>
                <a:cs typeface="Helvetica Neue Light"/>
                <a:sym typeface="Helvetica Neue Light"/>
              </a:rPr>
              <a:t>Kokių problemų kelia anglies dioksido išmetimas?</a:t>
            </a:r>
            <a:endParaRPr b="0" i="0" sz="16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16"/>
          <p:cNvPicPr preferRelativeResize="0"/>
          <p:nvPr/>
        </p:nvPicPr>
        <p:blipFill rotWithShape="1">
          <a:blip r:embed="rId3">
            <a:alphaModFix/>
          </a:blip>
          <a:srcRect b="0" l="0" r="0" t="0"/>
          <a:stretch/>
        </p:blipFill>
        <p:spPr>
          <a:xfrm>
            <a:off x="4639328" y="2870300"/>
            <a:ext cx="1412775" cy="1189075"/>
          </a:xfrm>
          <a:prstGeom prst="rect">
            <a:avLst/>
          </a:prstGeom>
          <a:noFill/>
          <a:ln>
            <a:noFill/>
          </a:ln>
        </p:spPr>
      </p:pic>
      <p:sp>
        <p:nvSpPr>
          <p:cNvPr id="233" name="Google Shape;233;p16"/>
          <p:cNvSpPr/>
          <p:nvPr/>
        </p:nvSpPr>
        <p:spPr>
          <a:xfrm>
            <a:off x="3032625" y="4166050"/>
            <a:ext cx="3251400" cy="785700"/>
          </a:xfrm>
          <a:prstGeom prst="roundRect">
            <a:avLst>
              <a:gd fmla="val 16667" name="adj"/>
            </a:avLst>
          </a:prstGeom>
          <a:noFill/>
          <a:ln cap="flat" cmpd="sng" w="571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4" name="Google Shape;234;p16"/>
          <p:cNvSpPr/>
          <p:nvPr/>
        </p:nvSpPr>
        <p:spPr>
          <a:xfrm>
            <a:off x="3032625" y="3147725"/>
            <a:ext cx="3251400" cy="887700"/>
          </a:xfrm>
          <a:prstGeom prst="roundRect">
            <a:avLst>
              <a:gd fmla="val 16667" name="adj"/>
            </a:avLst>
          </a:prstGeom>
          <a:noFill/>
          <a:ln cap="flat" cmpd="sng" w="28575">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5" name="Google Shape;235;p16"/>
          <p:cNvSpPr/>
          <p:nvPr/>
        </p:nvSpPr>
        <p:spPr>
          <a:xfrm rot="10800000">
            <a:off x="3843564" y="2140880"/>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6" name="Google Shape;236;p16"/>
          <p:cNvSpPr/>
          <p:nvPr/>
        </p:nvSpPr>
        <p:spPr>
          <a:xfrm rot="10800000">
            <a:off x="4765970" y="2178077"/>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37" name="Google Shape;237;p16"/>
          <p:cNvPicPr preferRelativeResize="0"/>
          <p:nvPr/>
        </p:nvPicPr>
        <p:blipFill rotWithShape="1">
          <a:blip r:embed="rId4">
            <a:alphaModFix/>
          </a:blip>
          <a:srcRect b="0" l="0" r="0" t="0"/>
          <a:stretch/>
        </p:blipFill>
        <p:spPr>
          <a:xfrm>
            <a:off x="3186047" y="3218750"/>
            <a:ext cx="1324650" cy="528775"/>
          </a:xfrm>
          <a:prstGeom prst="rect">
            <a:avLst/>
          </a:prstGeom>
          <a:noFill/>
          <a:ln>
            <a:noFill/>
          </a:ln>
        </p:spPr>
      </p:pic>
      <p:sp>
        <p:nvSpPr>
          <p:cNvPr id="238" name="Google Shape;238;p16"/>
          <p:cNvSpPr/>
          <p:nvPr/>
        </p:nvSpPr>
        <p:spPr>
          <a:xfrm rot="10800000">
            <a:off x="3843561" y="2140878"/>
            <a:ext cx="273600" cy="1153500"/>
          </a:xfrm>
          <a:prstGeom prst="upArrow">
            <a:avLst>
              <a:gd fmla="val 50000" name="adj1"/>
              <a:gd fmla="val 50000" name="adj2"/>
            </a:avLst>
          </a:prstGeom>
          <a:solidFill>
            <a:srgbClr val="548135"/>
          </a:solidFill>
          <a:ln cap="flat" cmpd="sng" w="571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39" name="Google Shape;239;p16"/>
          <p:cNvSpPr txBox="1"/>
          <p:nvPr/>
        </p:nvSpPr>
        <p:spPr>
          <a:xfrm>
            <a:off x="4639327" y="3671325"/>
            <a:ext cx="1408689"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1800" u="none" cap="none" strike="noStrike">
                <a:solidFill>
                  <a:srgbClr val="000000"/>
                </a:solidFill>
                <a:latin typeface="Helvetica Neue Light"/>
                <a:ea typeface="Helvetica Neue Light"/>
                <a:cs typeface="Helvetica Neue Light"/>
                <a:sym typeface="Helvetica Neue Light"/>
              </a:rPr>
              <a:t>vandenynas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240" name="Google Shape;240;p16"/>
          <p:cNvSpPr txBox="1"/>
          <p:nvPr/>
        </p:nvSpPr>
        <p:spPr>
          <a:xfrm>
            <a:off x="3307925" y="3671325"/>
            <a:ext cx="1458000"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1800" u="none" cap="none" strike="noStrike">
                <a:solidFill>
                  <a:srgbClr val="000000"/>
                </a:solidFill>
                <a:latin typeface="Helvetica Neue Light"/>
                <a:ea typeface="Helvetica Neue Light"/>
                <a:cs typeface="Helvetica Neue Light"/>
                <a:sym typeface="Helvetica Neue Light"/>
              </a:rPr>
              <a:t>biosfera</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241" name="Google Shape;241;p16"/>
          <p:cNvSpPr/>
          <p:nvPr/>
        </p:nvSpPr>
        <p:spPr>
          <a:xfrm>
            <a:off x="2977875" y="1135000"/>
            <a:ext cx="3360900" cy="2389500"/>
          </a:xfrm>
          <a:prstGeom prst="blockArc">
            <a:avLst>
              <a:gd fmla="val 10963514" name="adj1"/>
              <a:gd fmla="val 21454901" name="adj2"/>
              <a:gd fmla="val 25402" name="adj3"/>
            </a:avLst>
          </a:prstGeom>
          <a:solidFill>
            <a:srgbClr val="AA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br>
              <a:rPr b="0" i="0" lang="lt-LT" sz="1100" u="none" cap="none" strike="noStrike">
                <a:solidFill>
                  <a:srgbClr val="000000"/>
                </a:solidFill>
                <a:latin typeface="Helvetica Neue Light"/>
                <a:ea typeface="Helvetica Neue Light"/>
                <a:cs typeface="Helvetica Neue Light"/>
                <a:sym typeface="Helvetica Neue Light"/>
              </a:rPr>
            </a:br>
            <a:r>
              <a:rPr b="0" i="0" lang="lt-LT" sz="2400" u="none" cap="none" strike="noStrike">
                <a:solidFill>
                  <a:srgbClr val="000000"/>
                </a:solidFill>
                <a:latin typeface="Helvetica Neue Light"/>
                <a:ea typeface="Helvetica Neue Light"/>
                <a:cs typeface="Helvetica Neue Light"/>
                <a:sym typeface="Helvetica Neue Light"/>
              </a:rPr>
              <a:t>atmosfera</a:t>
            </a:r>
            <a:endParaRPr b="0" i="0" sz="14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Light"/>
              <a:ea typeface="Helvetica Neue Light"/>
              <a:cs typeface="Helvetica Neue Light"/>
              <a:sym typeface="Helvetica Neue Light"/>
            </a:endParaRPr>
          </a:p>
        </p:txBody>
      </p:sp>
      <p:pic>
        <p:nvPicPr>
          <p:cNvPr id="242" name="Google Shape;242;p16"/>
          <p:cNvPicPr preferRelativeResize="0"/>
          <p:nvPr/>
        </p:nvPicPr>
        <p:blipFill rotWithShape="1">
          <a:blip r:embed="rId5">
            <a:alphaModFix/>
          </a:blip>
          <a:srcRect b="0" l="0" r="0" t="0"/>
          <a:stretch/>
        </p:blipFill>
        <p:spPr>
          <a:xfrm>
            <a:off x="4154417" y="4392493"/>
            <a:ext cx="1062562" cy="559412"/>
          </a:xfrm>
          <a:prstGeom prst="rect">
            <a:avLst/>
          </a:prstGeom>
          <a:noFill/>
          <a:ln>
            <a:noFill/>
          </a:ln>
        </p:spPr>
      </p:pic>
      <p:pic>
        <p:nvPicPr>
          <p:cNvPr id="243" name="Google Shape;243;p16"/>
          <p:cNvPicPr preferRelativeResize="0"/>
          <p:nvPr/>
        </p:nvPicPr>
        <p:blipFill rotWithShape="1">
          <a:blip r:embed="rId6">
            <a:alphaModFix/>
          </a:blip>
          <a:srcRect b="0" l="0" r="0" t="0"/>
          <a:stretch/>
        </p:blipFill>
        <p:spPr>
          <a:xfrm>
            <a:off x="3307919" y="4248448"/>
            <a:ext cx="656471" cy="549073"/>
          </a:xfrm>
          <a:prstGeom prst="rect">
            <a:avLst/>
          </a:prstGeom>
          <a:noFill/>
          <a:ln>
            <a:noFill/>
          </a:ln>
        </p:spPr>
      </p:pic>
      <p:sp>
        <p:nvSpPr>
          <p:cNvPr id="244" name="Google Shape;244;p16"/>
          <p:cNvSpPr/>
          <p:nvPr/>
        </p:nvSpPr>
        <p:spPr>
          <a:xfrm rot="-4555844">
            <a:off x="1202195" y="2148542"/>
            <a:ext cx="2903807" cy="1561590"/>
          </a:xfrm>
          <a:prstGeom prst="uturnArrow">
            <a:avLst>
              <a:gd fmla="val 25000" name="adj1"/>
              <a:gd fmla="val 25000" name="adj2"/>
              <a:gd fmla="val 25000" name="adj3"/>
              <a:gd fmla="val 43750" name="adj4"/>
              <a:gd fmla="val 75000" name="adj5"/>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45" name="Google Shape;245;p16"/>
          <p:cNvPicPr preferRelativeResize="0"/>
          <p:nvPr/>
        </p:nvPicPr>
        <p:blipFill rotWithShape="1">
          <a:blip r:embed="rId7">
            <a:alphaModFix/>
          </a:blip>
          <a:srcRect b="0" l="0" r="0" t="0"/>
          <a:stretch/>
        </p:blipFill>
        <p:spPr>
          <a:xfrm>
            <a:off x="5373388" y="4331292"/>
            <a:ext cx="607105" cy="345980"/>
          </a:xfrm>
          <a:prstGeom prst="rect">
            <a:avLst/>
          </a:prstGeom>
          <a:noFill/>
          <a:ln>
            <a:noFill/>
          </a:ln>
        </p:spPr>
      </p:pic>
      <p:pic>
        <p:nvPicPr>
          <p:cNvPr id="246" name="Google Shape;246;p16"/>
          <p:cNvPicPr preferRelativeResize="0"/>
          <p:nvPr/>
        </p:nvPicPr>
        <p:blipFill rotWithShape="1">
          <a:blip r:embed="rId7">
            <a:alphaModFix/>
          </a:blip>
          <a:srcRect b="0" l="0" r="0" t="0"/>
          <a:stretch/>
        </p:blipFill>
        <p:spPr>
          <a:xfrm>
            <a:off x="5434326" y="4467055"/>
            <a:ext cx="607104" cy="345980"/>
          </a:xfrm>
          <a:prstGeom prst="rect">
            <a:avLst/>
          </a:prstGeom>
          <a:noFill/>
          <a:ln>
            <a:noFill/>
          </a:ln>
        </p:spPr>
      </p:pic>
      <p:sp>
        <p:nvSpPr>
          <p:cNvPr id="247" name="Google Shape;247;p16"/>
          <p:cNvSpPr/>
          <p:nvPr/>
        </p:nvSpPr>
        <p:spPr>
          <a:xfrm rot="1762147">
            <a:off x="6026157" y="554375"/>
            <a:ext cx="3211440" cy="1230801"/>
          </a:xfrm>
          <a:prstGeom prst="wedgeEllipseCallout">
            <a:avLst>
              <a:gd fmla="val -15604" name="adj1"/>
              <a:gd fmla="val 113017" name="adj2"/>
            </a:avLst>
          </a:pr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lt-LT" sz="1900" u="none" cap="none" strike="noStrike">
                <a:solidFill>
                  <a:srgbClr val="FFFFFF"/>
                </a:solidFill>
                <a:latin typeface="Helvetica Neue Light"/>
                <a:ea typeface="Helvetica Neue Light"/>
                <a:cs typeface="Helvetica Neue Light"/>
                <a:sym typeface="Helvetica Neue Light"/>
              </a:rPr>
              <a:t>Mūsų išmetami teršalai pažeidžia sistemos pusiausvyrą!</a:t>
            </a:r>
            <a:endParaRPr b="0" i="0" sz="1900" u="none" cap="none" strike="noStrike">
              <a:solidFill>
                <a:srgbClr val="FFFFFF"/>
              </a:solidFill>
              <a:latin typeface="Helvetica Neue Light"/>
              <a:ea typeface="Helvetica Neue Light"/>
              <a:cs typeface="Helvetica Neue Light"/>
              <a:sym typeface="Helvetica Neue Light"/>
            </a:endParaRPr>
          </a:p>
        </p:txBody>
      </p:sp>
      <p:sp>
        <p:nvSpPr>
          <p:cNvPr id="248" name="Google Shape;248;p16"/>
          <p:cNvSpPr/>
          <p:nvPr/>
        </p:nvSpPr>
        <p:spPr>
          <a:xfrm rot="10800000">
            <a:off x="4765968" y="2178075"/>
            <a:ext cx="273600" cy="1153500"/>
          </a:xfrm>
          <a:prstGeom prst="upArrow">
            <a:avLst>
              <a:gd fmla="val 50000" name="adj1"/>
              <a:gd fmla="val 50000" name="adj2"/>
            </a:avLst>
          </a:prstGeom>
          <a:solidFill>
            <a:srgbClr val="548135"/>
          </a:solidFill>
          <a:ln cap="flat" cmpd="sng" w="571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49" name="Google Shape;249;p16"/>
          <p:cNvSpPr/>
          <p:nvPr/>
        </p:nvSpPr>
        <p:spPr>
          <a:xfrm>
            <a:off x="4111219" y="2141084"/>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0" name="Google Shape;250;p16"/>
          <p:cNvSpPr/>
          <p:nvPr/>
        </p:nvSpPr>
        <p:spPr>
          <a:xfrm>
            <a:off x="5047101" y="2176781"/>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1" name="Google Shape;251;p16"/>
          <p:cNvSpPr/>
          <p:nvPr/>
        </p:nvSpPr>
        <p:spPr>
          <a:xfrm>
            <a:off x="3351827" y="1369345"/>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2" name="Google Shape;252;p16"/>
          <p:cNvSpPr/>
          <p:nvPr/>
        </p:nvSpPr>
        <p:spPr>
          <a:xfrm>
            <a:off x="3122877" y="3132582"/>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3" name="Google Shape;253;p16"/>
          <p:cNvSpPr/>
          <p:nvPr/>
        </p:nvSpPr>
        <p:spPr>
          <a:xfrm>
            <a:off x="5444902" y="3164820"/>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7"/>
          <p:cNvSpPr/>
          <p:nvPr/>
        </p:nvSpPr>
        <p:spPr>
          <a:xfrm>
            <a:off x="3032625" y="4166050"/>
            <a:ext cx="3251400" cy="785700"/>
          </a:xfrm>
          <a:prstGeom prst="roundRect">
            <a:avLst>
              <a:gd fmla="val 16667" name="adj"/>
            </a:avLst>
          </a:prstGeom>
          <a:noFill/>
          <a:ln cap="flat" cmpd="sng" w="571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59" name="Google Shape;259;p17"/>
          <p:cNvSpPr/>
          <p:nvPr/>
        </p:nvSpPr>
        <p:spPr>
          <a:xfrm>
            <a:off x="3032625" y="3147725"/>
            <a:ext cx="3251400" cy="887700"/>
          </a:xfrm>
          <a:prstGeom prst="roundRect">
            <a:avLst>
              <a:gd fmla="val 16667" name="adj"/>
            </a:avLst>
          </a:prstGeom>
          <a:noFill/>
          <a:ln cap="flat" cmpd="sng" w="28575">
            <a:solidFill>
              <a:srgbClr val="548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0" name="Google Shape;260;p17"/>
          <p:cNvSpPr/>
          <p:nvPr/>
        </p:nvSpPr>
        <p:spPr>
          <a:xfrm rot="10800000">
            <a:off x="3843564" y="2140880"/>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1" name="Google Shape;261;p17"/>
          <p:cNvSpPr/>
          <p:nvPr/>
        </p:nvSpPr>
        <p:spPr>
          <a:xfrm rot="10800000">
            <a:off x="4765970" y="2178077"/>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62" name="Google Shape;262;p17"/>
          <p:cNvPicPr preferRelativeResize="0"/>
          <p:nvPr/>
        </p:nvPicPr>
        <p:blipFill rotWithShape="1">
          <a:blip r:embed="rId3">
            <a:alphaModFix/>
          </a:blip>
          <a:srcRect b="0" l="0" r="0" t="0"/>
          <a:stretch/>
        </p:blipFill>
        <p:spPr>
          <a:xfrm>
            <a:off x="4639328" y="2870300"/>
            <a:ext cx="1412775" cy="1189075"/>
          </a:xfrm>
          <a:prstGeom prst="rect">
            <a:avLst/>
          </a:prstGeom>
          <a:noFill/>
          <a:ln>
            <a:noFill/>
          </a:ln>
        </p:spPr>
      </p:pic>
      <p:pic>
        <p:nvPicPr>
          <p:cNvPr id="263" name="Google Shape;263;p17"/>
          <p:cNvPicPr preferRelativeResize="0"/>
          <p:nvPr/>
        </p:nvPicPr>
        <p:blipFill rotWithShape="1">
          <a:blip r:embed="rId4">
            <a:alphaModFix/>
          </a:blip>
          <a:srcRect b="0" l="0" r="0" t="0"/>
          <a:stretch/>
        </p:blipFill>
        <p:spPr>
          <a:xfrm>
            <a:off x="3186047" y="3218750"/>
            <a:ext cx="1324650" cy="528775"/>
          </a:xfrm>
          <a:prstGeom prst="rect">
            <a:avLst/>
          </a:prstGeom>
          <a:noFill/>
          <a:ln>
            <a:noFill/>
          </a:ln>
        </p:spPr>
      </p:pic>
      <p:sp>
        <p:nvSpPr>
          <p:cNvPr id="264" name="Google Shape;264;p17"/>
          <p:cNvSpPr/>
          <p:nvPr/>
        </p:nvSpPr>
        <p:spPr>
          <a:xfrm rot="10800000">
            <a:off x="3843561" y="2140878"/>
            <a:ext cx="273600" cy="1153500"/>
          </a:xfrm>
          <a:prstGeom prst="upArrow">
            <a:avLst>
              <a:gd fmla="val 50000" name="adj1"/>
              <a:gd fmla="val 50000" name="adj2"/>
            </a:avLst>
          </a:prstGeom>
          <a:solidFill>
            <a:srgbClr val="548135"/>
          </a:solidFill>
          <a:ln cap="flat" cmpd="sng" w="5715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65" name="Google Shape;265;p17"/>
          <p:cNvSpPr txBox="1"/>
          <p:nvPr/>
        </p:nvSpPr>
        <p:spPr>
          <a:xfrm>
            <a:off x="5061316" y="3671325"/>
            <a:ext cx="986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lt-LT" sz="1800" u="none" cap="none" strike="noStrike">
                <a:solidFill>
                  <a:srgbClr val="000000"/>
                </a:solidFill>
                <a:latin typeface="Helvetica Neue Light"/>
                <a:ea typeface="Helvetica Neue Light"/>
                <a:cs typeface="Helvetica Neue Light"/>
                <a:sym typeface="Helvetica Neue Light"/>
              </a:rPr>
              <a:t>ocean</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266" name="Google Shape;266;p17"/>
          <p:cNvSpPr txBox="1"/>
          <p:nvPr/>
        </p:nvSpPr>
        <p:spPr>
          <a:xfrm>
            <a:off x="3307925" y="3671325"/>
            <a:ext cx="141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lt-LT" sz="1800" u="none" cap="none" strike="noStrike">
                <a:solidFill>
                  <a:schemeClr val="dk1"/>
                </a:solidFill>
                <a:latin typeface="Helvetica Neue Light"/>
                <a:ea typeface="Helvetica Neue Light"/>
                <a:cs typeface="Helvetica Neue Light"/>
                <a:sym typeface="Helvetica Neue Light"/>
              </a:rPr>
              <a:t>biosphere</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267" name="Google Shape;267;p17"/>
          <p:cNvSpPr/>
          <p:nvPr/>
        </p:nvSpPr>
        <p:spPr>
          <a:xfrm>
            <a:off x="2977875" y="1135000"/>
            <a:ext cx="3360900" cy="2389500"/>
          </a:xfrm>
          <a:prstGeom prst="blockArc">
            <a:avLst>
              <a:gd fmla="val 10963514" name="adj1"/>
              <a:gd fmla="val 21454901" name="adj2"/>
              <a:gd fmla="val 25402" name="adj3"/>
            </a:avLst>
          </a:prstGeom>
          <a:solidFill>
            <a:srgbClr val="AAD4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br>
              <a:rPr b="0" i="0" lang="lt-LT" sz="1100" u="none" cap="none" strike="noStrike">
                <a:solidFill>
                  <a:srgbClr val="000000"/>
                </a:solidFill>
                <a:latin typeface="Helvetica Neue Light"/>
                <a:ea typeface="Helvetica Neue Light"/>
                <a:cs typeface="Helvetica Neue Light"/>
                <a:sym typeface="Helvetica Neue Light"/>
              </a:rPr>
            </a:br>
            <a:r>
              <a:rPr b="0" i="0" lang="lt-LT" sz="2400" u="none" cap="none" strike="noStrike">
                <a:solidFill>
                  <a:schemeClr val="dk1"/>
                </a:solidFill>
                <a:latin typeface="Helvetica Neue Light"/>
                <a:ea typeface="Helvetica Neue Light"/>
                <a:cs typeface="Helvetica Neue Light"/>
                <a:sym typeface="Helvetica Neue Light"/>
              </a:rPr>
              <a:t>atmosfera</a:t>
            </a:r>
            <a:endParaRPr b="0" i="0" sz="14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Light"/>
              <a:ea typeface="Helvetica Neue Light"/>
              <a:cs typeface="Helvetica Neue Light"/>
              <a:sym typeface="Helvetica Neue Light"/>
            </a:endParaRPr>
          </a:p>
        </p:txBody>
      </p:sp>
      <p:pic>
        <p:nvPicPr>
          <p:cNvPr id="268" name="Google Shape;268;p17"/>
          <p:cNvPicPr preferRelativeResize="0"/>
          <p:nvPr/>
        </p:nvPicPr>
        <p:blipFill rotWithShape="1">
          <a:blip r:embed="rId5">
            <a:alphaModFix/>
          </a:blip>
          <a:srcRect b="0" l="0" r="0" t="0"/>
          <a:stretch/>
        </p:blipFill>
        <p:spPr>
          <a:xfrm>
            <a:off x="4154417" y="4392493"/>
            <a:ext cx="1062562" cy="559412"/>
          </a:xfrm>
          <a:prstGeom prst="rect">
            <a:avLst/>
          </a:prstGeom>
          <a:noFill/>
          <a:ln>
            <a:noFill/>
          </a:ln>
        </p:spPr>
      </p:pic>
      <p:pic>
        <p:nvPicPr>
          <p:cNvPr id="269" name="Google Shape;269;p17"/>
          <p:cNvPicPr preferRelativeResize="0"/>
          <p:nvPr/>
        </p:nvPicPr>
        <p:blipFill rotWithShape="1">
          <a:blip r:embed="rId6">
            <a:alphaModFix/>
          </a:blip>
          <a:srcRect b="0" l="0" r="0" t="0"/>
          <a:stretch/>
        </p:blipFill>
        <p:spPr>
          <a:xfrm>
            <a:off x="3307919" y="4248448"/>
            <a:ext cx="656471" cy="549073"/>
          </a:xfrm>
          <a:prstGeom prst="rect">
            <a:avLst/>
          </a:prstGeom>
          <a:noFill/>
          <a:ln>
            <a:noFill/>
          </a:ln>
        </p:spPr>
      </p:pic>
      <p:sp>
        <p:nvSpPr>
          <p:cNvPr id="270" name="Google Shape;270;p17"/>
          <p:cNvSpPr/>
          <p:nvPr/>
        </p:nvSpPr>
        <p:spPr>
          <a:xfrm rot="-4555844">
            <a:off x="1202195" y="2148542"/>
            <a:ext cx="2903807" cy="1561590"/>
          </a:xfrm>
          <a:prstGeom prst="uturnArrow">
            <a:avLst>
              <a:gd fmla="val 25000" name="adj1"/>
              <a:gd fmla="val 25000" name="adj2"/>
              <a:gd fmla="val 25000" name="adj3"/>
              <a:gd fmla="val 43750" name="adj4"/>
              <a:gd fmla="val 75000" name="adj5"/>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pic>
        <p:nvPicPr>
          <p:cNvPr id="271" name="Google Shape;271;p17"/>
          <p:cNvPicPr preferRelativeResize="0"/>
          <p:nvPr/>
        </p:nvPicPr>
        <p:blipFill rotWithShape="1">
          <a:blip r:embed="rId7">
            <a:alphaModFix/>
          </a:blip>
          <a:srcRect b="0" l="0" r="0" t="0"/>
          <a:stretch/>
        </p:blipFill>
        <p:spPr>
          <a:xfrm>
            <a:off x="5373388" y="4331292"/>
            <a:ext cx="607105" cy="345980"/>
          </a:xfrm>
          <a:prstGeom prst="rect">
            <a:avLst/>
          </a:prstGeom>
          <a:noFill/>
          <a:ln>
            <a:noFill/>
          </a:ln>
        </p:spPr>
      </p:pic>
      <p:pic>
        <p:nvPicPr>
          <p:cNvPr id="272" name="Google Shape;272;p17"/>
          <p:cNvPicPr preferRelativeResize="0"/>
          <p:nvPr/>
        </p:nvPicPr>
        <p:blipFill rotWithShape="1">
          <a:blip r:embed="rId7">
            <a:alphaModFix/>
          </a:blip>
          <a:srcRect b="0" l="0" r="0" t="0"/>
          <a:stretch/>
        </p:blipFill>
        <p:spPr>
          <a:xfrm>
            <a:off x="5434326" y="4467055"/>
            <a:ext cx="607104" cy="345980"/>
          </a:xfrm>
          <a:prstGeom prst="rect">
            <a:avLst/>
          </a:prstGeom>
          <a:noFill/>
          <a:ln>
            <a:noFill/>
          </a:ln>
        </p:spPr>
      </p:pic>
      <p:sp>
        <p:nvSpPr>
          <p:cNvPr id="273" name="Google Shape;273;p17"/>
          <p:cNvSpPr/>
          <p:nvPr/>
        </p:nvSpPr>
        <p:spPr>
          <a:xfrm rot="10800000">
            <a:off x="4765968" y="2178075"/>
            <a:ext cx="273600" cy="1153500"/>
          </a:xfrm>
          <a:prstGeom prst="upArrow">
            <a:avLst>
              <a:gd fmla="val 50000" name="adj1"/>
              <a:gd fmla="val 50000" name="adj2"/>
            </a:avLst>
          </a:prstGeom>
          <a:solidFill>
            <a:srgbClr val="548135"/>
          </a:solidFill>
          <a:ln cap="flat" cmpd="sng" w="571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4" name="Google Shape;274;p17"/>
          <p:cNvSpPr/>
          <p:nvPr/>
        </p:nvSpPr>
        <p:spPr>
          <a:xfrm>
            <a:off x="4111219" y="2141084"/>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5" name="Google Shape;275;p17"/>
          <p:cNvSpPr/>
          <p:nvPr/>
        </p:nvSpPr>
        <p:spPr>
          <a:xfrm>
            <a:off x="5047101" y="2176781"/>
            <a:ext cx="273600" cy="1153500"/>
          </a:xfrm>
          <a:prstGeom prst="upArrow">
            <a:avLst>
              <a:gd fmla="val 50000" name="adj1"/>
              <a:gd fmla="val 50000" name="adj2"/>
            </a:avLst>
          </a:prstGeom>
          <a:solidFill>
            <a:srgbClr val="54813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6" name="Google Shape;276;p17"/>
          <p:cNvSpPr/>
          <p:nvPr/>
        </p:nvSpPr>
        <p:spPr>
          <a:xfrm>
            <a:off x="3351827" y="1369345"/>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7" name="Google Shape;277;p17"/>
          <p:cNvSpPr/>
          <p:nvPr/>
        </p:nvSpPr>
        <p:spPr>
          <a:xfrm>
            <a:off x="3122877" y="3132582"/>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8" name="Google Shape;278;p17"/>
          <p:cNvSpPr/>
          <p:nvPr/>
        </p:nvSpPr>
        <p:spPr>
          <a:xfrm>
            <a:off x="5444902" y="3164820"/>
            <a:ext cx="607200" cy="701100"/>
          </a:xfrm>
          <a:prstGeom prst="mathPlus">
            <a:avLst>
              <a:gd fmla="val 23520" name="adj1"/>
            </a:avLst>
          </a:prstGeom>
          <a:solidFill>
            <a:srgbClr val="000000"/>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79" name="Google Shape;279;p17"/>
          <p:cNvSpPr/>
          <p:nvPr/>
        </p:nvSpPr>
        <p:spPr>
          <a:xfrm rot="-275">
            <a:off x="5320700" y="224754"/>
            <a:ext cx="3754800" cy="2538600"/>
          </a:xfrm>
          <a:prstGeom prst="roundRect">
            <a:avLst>
              <a:gd fmla="val 16667" name="adj"/>
            </a:avLst>
          </a:prstGeom>
          <a:solidFill>
            <a:srgbClr val="CC4125"/>
          </a:solid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i="0" lang="lt-LT" sz="1700" u="none" cap="none" strike="noStrike">
                <a:solidFill>
                  <a:schemeClr val="lt1"/>
                </a:solidFill>
                <a:latin typeface="Helvetica Neue"/>
                <a:ea typeface="Helvetica Neue"/>
                <a:cs typeface="Helvetica Neue"/>
                <a:sym typeface="Helvetica Neue"/>
              </a:rPr>
              <a:t>Venkite dažnai pasitaikančių klaidingų įsitikinimų! </a:t>
            </a:r>
            <a:endParaRPr b="1" i="0" sz="1700" u="none" cap="none" strike="noStrike">
              <a:solidFill>
                <a:schemeClr val="lt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900"/>
              <a:buFont typeface="Arial"/>
              <a:buNone/>
            </a:pPr>
            <a:r>
              <a:t/>
            </a:r>
            <a:endParaRPr b="0" i="0" sz="900" u="none" cap="none" strike="noStrike">
              <a:solidFill>
                <a:schemeClr val="lt1"/>
              </a:solidFill>
              <a:latin typeface="Helvetica Neue Light"/>
              <a:ea typeface="Helvetica Neue Light"/>
              <a:cs typeface="Helvetica Neue Light"/>
              <a:sym typeface="Helvetica Neue Light"/>
            </a:endParaRPr>
          </a:p>
          <a:p>
            <a:pPr indent="0" lvl="0" marL="0" marR="0" rtl="0" algn="l">
              <a:lnSpc>
                <a:spcPct val="115000"/>
              </a:lnSpc>
              <a:spcBef>
                <a:spcPts val="0"/>
              </a:spcBef>
              <a:spcAft>
                <a:spcPts val="0"/>
              </a:spcAft>
              <a:buClr>
                <a:srgbClr val="000000"/>
              </a:buClr>
              <a:buSzPts val="1600"/>
              <a:buFont typeface="Arial"/>
              <a:buNone/>
            </a:pPr>
            <a:r>
              <a:rPr b="0" i="0" lang="lt-LT" sz="1600" u="none" cap="none" strike="noStrike">
                <a:solidFill>
                  <a:schemeClr val="lt1"/>
                </a:solidFill>
                <a:latin typeface="Helvetica Neue Light"/>
                <a:ea typeface="Helvetica Neue Light"/>
                <a:cs typeface="Helvetica Neue Light"/>
                <a:sym typeface="Helvetica Neue Light"/>
              </a:rPr>
              <a:t>Iš tiesų:</a:t>
            </a:r>
            <a:endParaRPr b="0" i="0" sz="1600" u="none" cap="none" strike="noStrike">
              <a:solidFill>
                <a:schemeClr val="lt1"/>
              </a:solidFill>
              <a:latin typeface="Helvetica Neue Light"/>
              <a:ea typeface="Helvetica Neue Light"/>
              <a:cs typeface="Helvetica Neue Light"/>
              <a:sym typeface="Helvetica Neue Light"/>
            </a:endParaRPr>
          </a:p>
          <a:p>
            <a:pPr indent="0" lvl="0" marL="0" marR="0" rtl="0" algn="l">
              <a:lnSpc>
                <a:spcPct val="115000"/>
              </a:lnSpc>
              <a:spcBef>
                <a:spcPts val="0"/>
              </a:spcBef>
              <a:spcAft>
                <a:spcPts val="0"/>
              </a:spcAft>
              <a:buClr>
                <a:srgbClr val="000000"/>
              </a:buClr>
              <a:buSzPts val="1400"/>
              <a:buFont typeface="Arial"/>
              <a:buNone/>
            </a:pPr>
            <a:r>
              <a:rPr b="0" i="0" lang="lt-LT" sz="1400" u="none" cap="none" strike="noStrike">
                <a:solidFill>
                  <a:schemeClr val="lt1"/>
                </a:solidFill>
                <a:latin typeface="Helvetica Neue Light"/>
                <a:ea typeface="Helvetica Neue Light"/>
                <a:cs typeface="Helvetica Neue Light"/>
                <a:sym typeface="Helvetica Neue Light"/>
              </a:rPr>
              <a:t>- CO2 </a:t>
            </a:r>
            <a:r>
              <a:rPr b="0" i="0" lang="lt-LT" sz="1400" u="sng" cap="none" strike="noStrike">
                <a:solidFill>
                  <a:schemeClr val="lt1"/>
                </a:solidFill>
                <a:latin typeface="Helvetica Neue Light"/>
                <a:ea typeface="Helvetica Neue Light"/>
                <a:cs typeface="Helvetica Neue Light"/>
                <a:sym typeface="Helvetica Neue Light"/>
              </a:rPr>
              <a:t>nepasišalina</a:t>
            </a:r>
            <a:r>
              <a:rPr b="0" i="0" lang="lt-LT" sz="1400" u="none" cap="none" strike="noStrike">
                <a:solidFill>
                  <a:schemeClr val="lt1"/>
                </a:solidFill>
                <a:latin typeface="Helvetica Neue Light"/>
                <a:ea typeface="Helvetica Neue Light"/>
                <a:cs typeface="Helvetica Neue Light"/>
                <a:sym typeface="Helvetica Neue Light"/>
              </a:rPr>
              <a:t> kosmose!</a:t>
            </a:r>
            <a:endParaRPr b="0" i="0" sz="1400" u="none" cap="none" strike="noStrike">
              <a:solidFill>
                <a:schemeClr val="lt1"/>
              </a:solidFill>
              <a:latin typeface="Helvetica Neue Light"/>
              <a:ea typeface="Helvetica Neue Light"/>
              <a:cs typeface="Helvetica Neue Light"/>
              <a:sym typeface="Helvetica Neue Light"/>
            </a:endParaRPr>
          </a:p>
          <a:p>
            <a:pPr indent="0" lvl="0" marL="0" marR="0" rtl="0" algn="l">
              <a:lnSpc>
                <a:spcPct val="115000"/>
              </a:lnSpc>
              <a:spcBef>
                <a:spcPts val="0"/>
              </a:spcBef>
              <a:spcAft>
                <a:spcPts val="0"/>
              </a:spcAft>
              <a:buClr>
                <a:srgbClr val="000000"/>
              </a:buClr>
              <a:buSzPts val="1400"/>
              <a:buFont typeface="Arial"/>
              <a:buNone/>
            </a:pPr>
            <a:r>
              <a:rPr b="0" i="0" lang="lt-LT" sz="1400" u="none" cap="none" strike="noStrike">
                <a:solidFill>
                  <a:schemeClr val="lt1"/>
                </a:solidFill>
                <a:latin typeface="Helvetica Neue Light"/>
                <a:ea typeface="Helvetica Neue Light"/>
                <a:cs typeface="Helvetica Neue Light"/>
                <a:sym typeface="Helvetica Neue Light"/>
              </a:rPr>
              <a:t>- CO2 </a:t>
            </a:r>
            <a:r>
              <a:rPr b="0" i="0" lang="lt-LT" sz="1400" u="sng" cap="none" strike="noStrike">
                <a:solidFill>
                  <a:schemeClr val="lt1"/>
                </a:solidFill>
                <a:latin typeface="Helvetica Neue Light"/>
                <a:ea typeface="Helvetica Neue Light"/>
                <a:cs typeface="Helvetica Neue Light"/>
                <a:sym typeface="Helvetica Neue Light"/>
              </a:rPr>
              <a:t>neskyla ir nesuyra</a:t>
            </a:r>
            <a:r>
              <a:rPr b="0" i="0" lang="lt-LT" sz="1400" u="none" cap="none" strike="noStrike">
                <a:solidFill>
                  <a:schemeClr val="lt1"/>
                </a:solidFill>
                <a:latin typeface="Helvetica Neue Light"/>
                <a:ea typeface="Helvetica Neue Light"/>
                <a:cs typeface="Helvetica Neue Light"/>
                <a:sym typeface="Helvetica Neue Light"/>
              </a:rPr>
              <a:t>!</a:t>
            </a:r>
            <a:endParaRPr b="0" i="0" sz="1400" u="none" cap="none" strike="noStrike">
              <a:solidFill>
                <a:schemeClr val="lt1"/>
              </a:solidFill>
              <a:latin typeface="Helvetica Neue Light"/>
              <a:ea typeface="Helvetica Neue Light"/>
              <a:cs typeface="Helvetica Neue Light"/>
              <a:sym typeface="Helvetica Neue Light"/>
            </a:endParaRPr>
          </a:p>
          <a:p>
            <a:pPr indent="0" lvl="0" marL="0" marR="0" rtl="0" algn="l">
              <a:lnSpc>
                <a:spcPct val="115000"/>
              </a:lnSpc>
              <a:spcBef>
                <a:spcPts val="0"/>
              </a:spcBef>
              <a:spcAft>
                <a:spcPts val="0"/>
              </a:spcAft>
              <a:buClr>
                <a:srgbClr val="000000"/>
              </a:buClr>
              <a:buSzPts val="1400"/>
              <a:buFont typeface="Arial"/>
              <a:buNone/>
            </a:pPr>
            <a:r>
              <a:rPr b="0" i="0" lang="lt-LT" sz="1400" u="none" cap="none" strike="noStrike">
                <a:solidFill>
                  <a:schemeClr val="lt1"/>
                </a:solidFill>
                <a:latin typeface="Helvetica Neue Light"/>
                <a:ea typeface="Helvetica Neue Light"/>
                <a:cs typeface="Helvetica Neue Light"/>
                <a:sym typeface="Helvetica Neue Light"/>
              </a:rPr>
              <a:t>- Didelio CO2 kiekio (kol kas) </a:t>
            </a:r>
            <a:r>
              <a:rPr b="0" i="0" lang="lt-LT" sz="1400" u="sng" cap="none" strike="noStrike">
                <a:solidFill>
                  <a:schemeClr val="lt1"/>
                </a:solidFill>
                <a:latin typeface="Helvetica Neue Light"/>
                <a:ea typeface="Helvetica Neue Light"/>
                <a:cs typeface="Helvetica Neue Light"/>
                <a:sym typeface="Helvetica Neue Light"/>
              </a:rPr>
              <a:t>nepavyksta</a:t>
            </a:r>
            <a:r>
              <a:rPr b="0" i="0" lang="lt-LT" sz="1400" u="none" cap="none" strike="noStrike">
                <a:solidFill>
                  <a:schemeClr val="lt1"/>
                </a:solidFill>
                <a:latin typeface="Helvetica Neue Light"/>
                <a:ea typeface="Helvetica Neue Light"/>
                <a:cs typeface="Helvetica Neue Light"/>
                <a:sym typeface="Helvetica Neue Light"/>
              </a:rPr>
              <a:t> surinkti jokiomis technologijomis!</a:t>
            </a:r>
            <a:endParaRPr b="0" i="0" sz="1600" u="none" cap="none" strike="noStrike">
              <a:solidFill>
                <a:schemeClr val="lt1"/>
              </a:solidFill>
              <a:latin typeface="Helvetica Neue Light"/>
              <a:ea typeface="Helvetica Neue Light"/>
              <a:cs typeface="Helvetica Neue Light"/>
              <a:sym typeface="Helvetica Neue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8"/>
          <p:cNvSpPr/>
          <p:nvPr/>
        </p:nvSpPr>
        <p:spPr>
          <a:xfrm>
            <a:off x="2920027" y="1553725"/>
            <a:ext cx="3318900" cy="16542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285" name="Google Shape;285;p18"/>
          <p:cNvSpPr txBox="1"/>
          <p:nvPr/>
        </p:nvSpPr>
        <p:spPr>
          <a:xfrm>
            <a:off x="2546400" y="1739324"/>
            <a:ext cx="4203600" cy="13161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400"/>
              <a:buFont typeface="Arial"/>
              <a:buNone/>
            </a:pPr>
            <a:r>
              <a:rPr b="0" i="0" lang="lt-LT" sz="3400" u="none" cap="none" strike="noStrike">
                <a:solidFill>
                  <a:srgbClr val="1F497D"/>
                </a:solidFill>
                <a:latin typeface="Helvetica Neue Light"/>
                <a:ea typeface="Helvetica Neue Light"/>
                <a:cs typeface="Helvetica Neue Light"/>
                <a:sym typeface="Helvetica Neue Light"/>
              </a:rPr>
              <a:t>Tvarus gyvenimo būdas</a:t>
            </a:r>
            <a:endParaRPr b="0" i="0" sz="2400" u="none" cap="none" strike="noStrike">
              <a:solidFill>
                <a:srgbClr val="3D85C6"/>
              </a:solidFill>
              <a:latin typeface="Helvetica Neue Light"/>
              <a:ea typeface="Helvetica Neue Light"/>
              <a:cs typeface="Helvetica Neue Light"/>
              <a:sym typeface="Helvetica Neue Light"/>
            </a:endParaRPr>
          </a:p>
        </p:txBody>
      </p:sp>
      <p:sp>
        <p:nvSpPr>
          <p:cNvPr id="286" name="Google Shape;286;p18"/>
          <p:cNvSpPr/>
          <p:nvPr/>
        </p:nvSpPr>
        <p:spPr>
          <a:xfrm rot="667346">
            <a:off x="5027158" y="378486"/>
            <a:ext cx="2373175" cy="1161229"/>
          </a:xfrm>
          <a:prstGeom prst="cloudCallout">
            <a:avLst>
              <a:gd fmla="val -26654" name="adj1"/>
              <a:gd fmla="val 89250" name="adj2"/>
            </a:avLst>
          </a:prstGeom>
          <a:solidFill>
            <a:srgbClr val="F9CB9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lt-LT" sz="1600" u="none" cap="none" strike="noStrike">
                <a:solidFill>
                  <a:schemeClr val="dk1"/>
                </a:solidFill>
                <a:latin typeface="Helvetica Neue Light"/>
                <a:ea typeface="Helvetica Neue Light"/>
                <a:cs typeface="Helvetica Neue Light"/>
                <a:sym typeface="Helvetica Neue Light"/>
              </a:rPr>
              <a:t>Ką reiškia tvarus gyvenimo būdas?</a:t>
            </a:r>
            <a:endParaRPr b="0" i="0" sz="1600" u="none" cap="none" strike="noStrike">
              <a:solidFill>
                <a:srgbClr val="000000"/>
              </a:solidFill>
              <a:latin typeface="Helvetica Neue Light"/>
              <a:ea typeface="Helvetica Neue Light"/>
              <a:cs typeface="Helvetica Neue Light"/>
              <a:sym typeface="Helvetica Neue Light"/>
            </a:endParaRPr>
          </a:p>
        </p:txBody>
      </p:sp>
      <p:cxnSp>
        <p:nvCxnSpPr>
          <p:cNvPr id="287" name="Google Shape;287;p18"/>
          <p:cNvCxnSpPr>
            <a:stCxn id="288" idx="3"/>
          </p:cNvCxnSpPr>
          <p:nvPr/>
        </p:nvCxnSpPr>
        <p:spPr>
          <a:xfrm flipH="1" rot="10800000">
            <a:off x="2918236" y="775948"/>
            <a:ext cx="2193300" cy="756600"/>
          </a:xfrm>
          <a:prstGeom prst="straightConnector1">
            <a:avLst/>
          </a:prstGeom>
          <a:noFill/>
          <a:ln cap="flat" cmpd="sng" w="28575">
            <a:solidFill>
              <a:schemeClr val="dk2"/>
            </a:solidFill>
            <a:prstDash val="solid"/>
            <a:round/>
            <a:headEnd len="sm" w="sm" type="none"/>
            <a:tailEnd len="med" w="med" type="triangle"/>
          </a:ln>
        </p:spPr>
      </p:cxnSp>
      <p:sp>
        <p:nvSpPr>
          <p:cNvPr id="288" name="Google Shape;288;p18"/>
          <p:cNvSpPr txBox="1"/>
          <p:nvPr/>
        </p:nvSpPr>
        <p:spPr>
          <a:xfrm rot="174540">
            <a:off x="230303" y="63930"/>
            <a:ext cx="2689666" cy="2800736"/>
          </a:xfrm>
          <a:prstGeom prst="rect">
            <a:avLst/>
          </a:prstGeom>
          <a:solidFill>
            <a:srgbClr val="FCE5CD"/>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t/>
            </a:r>
            <a:endParaRPr b="0" i="1" sz="10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None/>
            </a:pPr>
            <a:r>
              <a:rPr b="0" i="0" lang="lt-LT" sz="2100" u="none" cap="none" strike="noStrike">
                <a:solidFill>
                  <a:srgbClr val="000000"/>
                </a:solidFill>
                <a:latin typeface="Helvetica Neue Light"/>
                <a:ea typeface="Helvetica Neue Light"/>
                <a:cs typeface="Helvetica Neue Light"/>
                <a:sym typeface="Helvetica Neue Light"/>
              </a:rPr>
              <a:t>JT apibrėžtis:</a:t>
            </a:r>
            <a:br>
              <a:rPr b="0" i="1" lang="lt-LT" sz="1900" u="none" cap="none" strike="noStrike">
                <a:solidFill>
                  <a:srgbClr val="000000"/>
                </a:solidFill>
                <a:latin typeface="Helvetica Neue Light"/>
                <a:ea typeface="Helvetica Neue Light"/>
                <a:cs typeface="Helvetica Neue Light"/>
                <a:sym typeface="Helvetica Neue Light"/>
              </a:rPr>
            </a:br>
            <a:br>
              <a:rPr b="0" i="1" lang="lt-LT" sz="1900" u="none" cap="none" strike="noStrike">
                <a:solidFill>
                  <a:srgbClr val="000000"/>
                </a:solidFill>
                <a:latin typeface="Helvetica Neue Light"/>
                <a:ea typeface="Helvetica Neue Light"/>
                <a:cs typeface="Helvetica Neue Light"/>
                <a:sym typeface="Helvetica Neue Light"/>
              </a:rPr>
            </a:br>
            <a:r>
              <a:rPr b="0" i="0" lang="lt-LT" sz="1500" u="none" cap="none" strike="noStrike">
                <a:solidFill>
                  <a:srgbClr val="000000"/>
                </a:solidFill>
                <a:latin typeface="Helvetica Neue Light"/>
                <a:ea typeface="Helvetica Neue Light"/>
                <a:cs typeface="Helvetica Neue Light"/>
                <a:sym typeface="Helvetica Neue Light"/>
              </a:rPr>
              <a:t>Gyvenimo būdas, padedantis saugoti aplinką ir kartu gerinantis kiekvieno žmogaus gyvenimo kokybę, daugiausia dėmesio skiriant mažesniam išteklių naudojimui ir mažesnei taršai.</a:t>
            </a:r>
            <a:endParaRPr b="0" i="0" sz="15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9"/>
          <p:cNvSpPr txBox="1"/>
          <p:nvPr/>
        </p:nvSpPr>
        <p:spPr>
          <a:xfrm>
            <a:off x="2089600" y="457450"/>
            <a:ext cx="4828500" cy="764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400"/>
              <a:buFont typeface="Arial"/>
              <a:buNone/>
            </a:pPr>
            <a:r>
              <a:rPr b="0" i="0" lang="lt-LT" sz="2400" u="none" cap="none" strike="noStrike">
                <a:solidFill>
                  <a:schemeClr val="dk1"/>
                </a:solidFill>
                <a:latin typeface="Helvetica Neue Light"/>
                <a:ea typeface="Helvetica Neue Light"/>
                <a:cs typeface="Helvetica Neue Light"/>
                <a:sym typeface="Helvetica Neue Light"/>
              </a:rPr>
              <a:t>Tvarus gyvenimo būdas</a:t>
            </a:r>
            <a:endParaRPr b="0" i="0" sz="2400" u="none" cap="none" strike="noStrike">
              <a:solidFill>
                <a:schemeClr val="dk1"/>
              </a:solidFill>
              <a:latin typeface="Helvetica Neue Light"/>
              <a:ea typeface="Helvetica Neue Light"/>
              <a:cs typeface="Helvetica Neue Light"/>
              <a:sym typeface="Helvetica Neue Light"/>
            </a:endParaRPr>
          </a:p>
        </p:txBody>
      </p:sp>
      <p:pic>
        <p:nvPicPr>
          <p:cNvPr id="294" name="Google Shape;294;p19"/>
          <p:cNvPicPr preferRelativeResize="0"/>
          <p:nvPr/>
        </p:nvPicPr>
        <p:blipFill rotWithShape="1">
          <a:blip r:embed="rId3">
            <a:alphaModFix/>
          </a:blip>
          <a:srcRect b="0" l="0" r="0" t="0"/>
          <a:stretch/>
        </p:blipFill>
        <p:spPr>
          <a:xfrm>
            <a:off x="1897947" y="1074450"/>
            <a:ext cx="5315517" cy="1798657"/>
          </a:xfrm>
          <a:prstGeom prst="rect">
            <a:avLst/>
          </a:prstGeom>
          <a:noFill/>
          <a:ln>
            <a:noFill/>
          </a:ln>
        </p:spPr>
      </p:pic>
      <p:pic>
        <p:nvPicPr>
          <p:cNvPr id="295" name="Google Shape;295;p19"/>
          <p:cNvPicPr preferRelativeResize="0"/>
          <p:nvPr/>
        </p:nvPicPr>
        <p:blipFill rotWithShape="1">
          <a:blip r:embed="rId4">
            <a:alphaModFix/>
          </a:blip>
          <a:srcRect b="0" l="0" r="0" t="0"/>
          <a:stretch/>
        </p:blipFill>
        <p:spPr>
          <a:xfrm>
            <a:off x="1107550" y="2838875"/>
            <a:ext cx="6989926" cy="1798675"/>
          </a:xfrm>
          <a:prstGeom prst="rect">
            <a:avLst/>
          </a:prstGeom>
          <a:noFill/>
          <a:ln>
            <a:noFill/>
          </a:ln>
        </p:spPr>
      </p:pic>
      <p:sp>
        <p:nvSpPr>
          <p:cNvPr id="296" name="Google Shape;296;p19"/>
          <p:cNvSpPr txBox="1"/>
          <p:nvPr/>
        </p:nvSpPr>
        <p:spPr>
          <a:xfrm>
            <a:off x="1779455" y="2518150"/>
            <a:ext cx="2085600" cy="27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lt-LT" sz="1200" u="none" cap="none" strike="noStrike">
                <a:solidFill>
                  <a:srgbClr val="000000"/>
                </a:solidFill>
                <a:latin typeface="Helvetica Neue Light"/>
                <a:ea typeface="Helvetica Neue Light"/>
                <a:cs typeface="Helvetica Neue Light"/>
                <a:sym typeface="Helvetica Neue Light"/>
              </a:rPr>
              <a:t>Bendruomenės įsitraukimas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297" name="Google Shape;297;p19"/>
          <p:cNvSpPr txBox="1"/>
          <p:nvPr/>
        </p:nvSpPr>
        <p:spPr>
          <a:xfrm>
            <a:off x="3702950" y="2518150"/>
            <a:ext cx="1705500" cy="27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lt-LT" sz="1200" u="none" cap="none" strike="noStrike">
                <a:solidFill>
                  <a:srgbClr val="000000"/>
                </a:solidFill>
                <a:latin typeface="Helvetica Neue Light"/>
                <a:ea typeface="Helvetica Neue Light"/>
                <a:cs typeface="Helvetica Neue Light"/>
                <a:sym typeface="Helvetica Neue Light"/>
              </a:rPr>
              <a:t>Darbas ir mokslas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298" name="Google Shape;298;p19"/>
          <p:cNvSpPr txBox="1"/>
          <p:nvPr/>
        </p:nvSpPr>
        <p:spPr>
          <a:xfrm>
            <a:off x="5408450" y="2518150"/>
            <a:ext cx="1705500" cy="27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lt-LT" sz="1200" u="none" cap="none" strike="noStrike">
                <a:solidFill>
                  <a:srgbClr val="000000"/>
                </a:solidFill>
                <a:latin typeface="Helvetica Neue Light"/>
                <a:ea typeface="Helvetica Neue Light"/>
                <a:cs typeface="Helvetica Neue Light"/>
                <a:sym typeface="Helvetica Neue Light"/>
              </a:rPr>
              <a:t>Laisvalaikis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299" name="Google Shape;299;p19"/>
          <p:cNvSpPr txBox="1"/>
          <p:nvPr/>
        </p:nvSpPr>
        <p:spPr>
          <a:xfrm>
            <a:off x="1107550" y="4235900"/>
            <a:ext cx="1705500" cy="27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lt-LT" sz="1200" u="none" cap="none" strike="noStrike">
                <a:solidFill>
                  <a:schemeClr val="dk1"/>
                </a:solidFill>
                <a:latin typeface="Helvetica Neue Light"/>
                <a:ea typeface="Helvetica Neue Light"/>
                <a:cs typeface="Helvetica Neue Light"/>
                <a:sym typeface="Helvetica Neue Light"/>
              </a:rPr>
              <a:t>Maistas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300" name="Google Shape;300;p19"/>
          <p:cNvSpPr txBox="1"/>
          <p:nvPr/>
        </p:nvSpPr>
        <p:spPr>
          <a:xfrm>
            <a:off x="2912550" y="4235900"/>
            <a:ext cx="1705500" cy="27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lt-LT" sz="1200" u="none" cap="none" strike="noStrike">
                <a:solidFill>
                  <a:schemeClr val="dk1"/>
                </a:solidFill>
                <a:latin typeface="Helvetica Neue Light"/>
                <a:ea typeface="Helvetica Neue Light"/>
                <a:cs typeface="Helvetica Neue Light"/>
                <a:sym typeface="Helvetica Neue Light"/>
              </a:rPr>
              <a:t>Būstas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301" name="Google Shape;301;p19"/>
          <p:cNvSpPr txBox="1"/>
          <p:nvPr/>
        </p:nvSpPr>
        <p:spPr>
          <a:xfrm>
            <a:off x="4618050" y="4235900"/>
            <a:ext cx="1705500" cy="27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lt-LT" sz="1200" u="none" cap="none" strike="noStrike">
                <a:solidFill>
                  <a:schemeClr val="dk1"/>
                </a:solidFill>
                <a:latin typeface="Helvetica Neue Light"/>
                <a:ea typeface="Helvetica Neue Light"/>
                <a:cs typeface="Helvetica Neue Light"/>
                <a:sym typeface="Helvetica Neue Light"/>
              </a:rPr>
              <a:t>Transportas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302" name="Google Shape;302;p19"/>
          <p:cNvSpPr txBox="1"/>
          <p:nvPr/>
        </p:nvSpPr>
        <p:spPr>
          <a:xfrm>
            <a:off x="6323550" y="4235900"/>
            <a:ext cx="1705500" cy="273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lt-LT" sz="1200" u="none" cap="none" strike="noStrike">
                <a:solidFill>
                  <a:srgbClr val="000000"/>
                </a:solidFill>
                <a:latin typeface="Helvetica Neue Light"/>
                <a:ea typeface="Helvetica Neue Light"/>
                <a:cs typeface="Helvetica Neue Light"/>
                <a:sym typeface="Helvetica Neue Light"/>
              </a:rPr>
              <a:t>Pirkiniai</a:t>
            </a:r>
            <a:endParaRPr b="0" i="0" sz="12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 name="Shape 65"/>
        <p:cNvGrpSpPr/>
        <p:nvPr/>
      </p:nvGrpSpPr>
      <p:grpSpPr>
        <a:xfrm>
          <a:off x="0" y="0"/>
          <a:ext cx="0" cy="0"/>
          <a:chOff x="0" y="0"/>
          <a:chExt cx="0" cy="0"/>
        </a:xfrm>
      </p:grpSpPr>
      <p:sp>
        <p:nvSpPr>
          <p:cNvPr id="66" name="Google Shape;66;p2"/>
          <p:cNvSpPr txBox="1"/>
          <p:nvPr>
            <p:ph type="title"/>
          </p:nvPr>
        </p:nvSpPr>
        <p:spPr>
          <a:xfrm>
            <a:off x="229500" y="3968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lt-LT">
                <a:latin typeface="Helvetica Neue Light"/>
                <a:ea typeface="Helvetica Neue Light"/>
                <a:cs typeface="Helvetica Neue Light"/>
                <a:sym typeface="Helvetica Neue Light"/>
              </a:rPr>
              <a:t>Siūloma pamokos struktūra</a:t>
            </a:r>
            <a:endParaRPr>
              <a:latin typeface="Helvetica Neue Light"/>
              <a:ea typeface="Helvetica Neue Light"/>
              <a:cs typeface="Helvetica Neue Light"/>
              <a:sym typeface="Helvetica Neue Light"/>
            </a:endParaRPr>
          </a:p>
        </p:txBody>
      </p:sp>
      <p:sp>
        <p:nvSpPr>
          <p:cNvPr id="67" name="Google Shape;67;p2"/>
          <p:cNvSpPr txBox="1"/>
          <p:nvPr>
            <p:ph idx="1" type="body"/>
          </p:nvPr>
        </p:nvSpPr>
        <p:spPr>
          <a:xfrm>
            <a:off x="5479550" y="969525"/>
            <a:ext cx="3275100" cy="4001700"/>
          </a:xfrm>
          <a:prstGeom prst="rect">
            <a:avLst/>
          </a:prstGeom>
          <a:noFill/>
          <a:ln cap="flat" cmpd="sng" w="38100">
            <a:solidFill>
              <a:srgbClr val="B6D7A8"/>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1"/>
              </a:buClr>
              <a:buSzPts val="1100"/>
              <a:buNone/>
            </a:pPr>
            <a:r>
              <a:rPr lang="lt-LT" sz="2200">
                <a:solidFill>
                  <a:schemeClr val="dk1"/>
                </a:solidFill>
                <a:latin typeface="Helvetica Neue Light"/>
                <a:ea typeface="Helvetica Neue Light"/>
                <a:cs typeface="Helvetica Neue Light"/>
                <a:sym typeface="Helvetica Neue Light"/>
              </a:rPr>
              <a:t>Papildomi priedai / plėtiniai gilesniam supratimui </a:t>
            </a:r>
            <a:endParaRPr sz="22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Helvetica Neue Light"/>
              <a:ea typeface="Helvetica Neue Light"/>
              <a:cs typeface="Helvetica Neue Light"/>
              <a:sym typeface="Helvetica Neue Light"/>
            </a:endParaRPr>
          </a:p>
          <a:p>
            <a:pPr indent="-336550" lvl="0" marL="457200" rtl="0" algn="l">
              <a:lnSpc>
                <a:spcPct val="115000"/>
              </a:lnSpc>
              <a:spcBef>
                <a:spcPts val="0"/>
              </a:spcBef>
              <a:spcAft>
                <a:spcPts val="0"/>
              </a:spcAft>
              <a:buClr>
                <a:schemeClr val="dk1"/>
              </a:buClr>
              <a:buSzPts val="1700"/>
              <a:buFont typeface="Helvetica Neue Light"/>
              <a:buAutoNum type="arabicPeriod"/>
            </a:pPr>
            <a:r>
              <a:rPr lang="lt-LT" sz="1700">
                <a:solidFill>
                  <a:schemeClr val="dk1"/>
                </a:solidFill>
                <a:latin typeface="Helvetica Neue Light"/>
                <a:ea typeface="Helvetica Neue Light"/>
                <a:cs typeface="Helvetica Neue Light"/>
                <a:sym typeface="Helvetica Neue Light"/>
              </a:rPr>
              <a:t>Kaip veikia anglies apytakos ciklas?(10 min.) </a:t>
            </a:r>
            <a:endParaRPr sz="1700">
              <a:solidFill>
                <a:schemeClr val="dk1"/>
              </a:solidFill>
              <a:latin typeface="Helvetica Neue Light"/>
              <a:ea typeface="Helvetica Neue Light"/>
              <a:cs typeface="Helvetica Neue Light"/>
              <a:sym typeface="Helvetica Neue Light"/>
            </a:endParaRPr>
          </a:p>
          <a:p>
            <a:pPr indent="0" lvl="0" marL="457200" rtl="0" algn="l">
              <a:lnSpc>
                <a:spcPct val="115000"/>
              </a:lnSpc>
              <a:spcBef>
                <a:spcPts val="0"/>
              </a:spcBef>
              <a:spcAft>
                <a:spcPts val="0"/>
              </a:spcAft>
              <a:buSzPts val="1800"/>
              <a:buNone/>
            </a:pPr>
            <a:r>
              <a:t/>
            </a:r>
            <a:endParaRPr sz="1700">
              <a:solidFill>
                <a:schemeClr val="dk1"/>
              </a:solidFill>
              <a:latin typeface="Helvetica Neue Light"/>
              <a:ea typeface="Helvetica Neue Light"/>
              <a:cs typeface="Helvetica Neue Light"/>
              <a:sym typeface="Helvetica Neue Light"/>
            </a:endParaRPr>
          </a:p>
          <a:p>
            <a:pPr indent="-336550" lvl="0" marL="457200" rtl="0" algn="l">
              <a:lnSpc>
                <a:spcPct val="115000"/>
              </a:lnSpc>
              <a:spcBef>
                <a:spcPts val="0"/>
              </a:spcBef>
              <a:spcAft>
                <a:spcPts val="0"/>
              </a:spcAft>
              <a:buClr>
                <a:schemeClr val="dk1"/>
              </a:buClr>
              <a:buSzPts val="1700"/>
              <a:buFont typeface="Helvetica Neue Light"/>
              <a:buAutoNum type="arabicPeriod"/>
            </a:pPr>
            <a:r>
              <a:rPr lang="lt-LT" sz="1700">
                <a:solidFill>
                  <a:schemeClr val="dk1"/>
                </a:solidFill>
                <a:latin typeface="Helvetica Neue Light"/>
                <a:ea typeface="Helvetica Neue Light"/>
                <a:cs typeface="Helvetica Neue Light"/>
                <a:sym typeface="Helvetica Neue Light"/>
              </a:rPr>
              <a:t>Tvarus gyvenimo būdas (10-20 min.) </a:t>
            </a:r>
            <a:endParaRPr sz="17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457200" lvl="0" marL="0" rtl="0" algn="l">
              <a:lnSpc>
                <a:spcPct val="115000"/>
              </a:lnSpc>
              <a:spcBef>
                <a:spcPts val="0"/>
              </a:spcBef>
              <a:spcAft>
                <a:spcPts val="0"/>
              </a:spcAft>
              <a:buClr>
                <a:schemeClr val="dk1"/>
              </a:buClr>
              <a:buSzPts val="1100"/>
              <a:buFont typeface="Arial"/>
              <a:buNone/>
            </a:pPr>
            <a:r>
              <a:t/>
            </a:r>
            <a:endParaRPr sz="14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t/>
            </a:r>
            <a:endParaRPr sz="1400" u="sng">
              <a:solidFill>
                <a:schemeClr val="dk1"/>
              </a:solidFill>
              <a:latin typeface="Helvetica Neue Light"/>
              <a:ea typeface="Helvetica Neue Light"/>
              <a:cs typeface="Helvetica Neue Light"/>
              <a:sym typeface="Helvetica Neue Light"/>
            </a:endParaRPr>
          </a:p>
        </p:txBody>
      </p:sp>
      <p:sp>
        <p:nvSpPr>
          <p:cNvPr id="68" name="Google Shape;68;p2"/>
          <p:cNvSpPr txBox="1"/>
          <p:nvPr>
            <p:ph idx="1" type="body"/>
          </p:nvPr>
        </p:nvSpPr>
        <p:spPr>
          <a:xfrm>
            <a:off x="305700" y="969525"/>
            <a:ext cx="4884900" cy="4001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lt-LT" sz="1700" u="sng">
                <a:solidFill>
                  <a:schemeClr val="dk1"/>
                </a:solidFill>
                <a:highlight>
                  <a:srgbClr val="FED872"/>
                </a:highlight>
                <a:latin typeface="Helvetica Neue Light"/>
                <a:ea typeface="Helvetica Neue Light"/>
                <a:cs typeface="Helvetica Neue Light"/>
                <a:sym typeface="Helvetica Neue Light"/>
              </a:rPr>
              <a:t>Įžanga</a:t>
            </a:r>
            <a:r>
              <a:rPr lang="lt-LT"/>
              <a:t> </a:t>
            </a:r>
            <a:r>
              <a:rPr lang="lt-LT" sz="1700">
                <a:solidFill>
                  <a:schemeClr val="dk1"/>
                </a:solidFill>
                <a:latin typeface="Helvetica Neue Light"/>
                <a:ea typeface="Helvetica Neue Light"/>
                <a:cs typeface="Helvetica Neue Light"/>
                <a:sym typeface="Helvetica Neue Light"/>
              </a:rPr>
              <a:t>(5 min.) </a:t>
            </a:r>
            <a:br>
              <a:rPr lang="lt-LT" sz="1700">
                <a:solidFill>
                  <a:schemeClr val="dk1"/>
                </a:solidFill>
                <a:latin typeface="Helvetica Neue Light"/>
                <a:ea typeface="Helvetica Neue Light"/>
                <a:cs typeface="Helvetica Neue Light"/>
                <a:sym typeface="Helvetica Neue Light"/>
              </a:rPr>
            </a:br>
            <a:r>
              <a:rPr lang="lt-LT" sz="1700">
                <a:solidFill>
                  <a:schemeClr val="dk1"/>
                </a:solidFill>
                <a:latin typeface="Helvetica Neue Light"/>
                <a:ea typeface="Helvetica Neue Light"/>
                <a:cs typeface="Helvetica Neue Light"/>
                <a:sym typeface="Helvetica Neue Light"/>
              </a:rPr>
              <a:t>Mintys ir emocijos apie klimato kaitą.</a:t>
            </a:r>
            <a:endParaRPr sz="1300" strike="sngStrike">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SzPts val="1800"/>
              <a:buNone/>
            </a:pPr>
            <a:br>
              <a:rPr lang="lt-LT" sz="1300">
                <a:solidFill>
                  <a:schemeClr val="dk1"/>
                </a:solidFill>
                <a:latin typeface="Helvetica Neue Light"/>
                <a:ea typeface="Helvetica Neue Light"/>
                <a:cs typeface="Helvetica Neue Light"/>
                <a:sym typeface="Helvetica Neue Light"/>
              </a:rPr>
            </a:br>
            <a:r>
              <a:rPr lang="lt-LT" sz="1700" u="sng">
                <a:solidFill>
                  <a:schemeClr val="dk1"/>
                </a:solidFill>
                <a:highlight>
                  <a:srgbClr val="FED872"/>
                </a:highlight>
                <a:latin typeface="Helvetica Neue Light"/>
                <a:ea typeface="Helvetica Neue Light"/>
                <a:cs typeface="Helvetica Neue Light"/>
                <a:sym typeface="Helvetica Neue Light"/>
              </a:rPr>
              <a:t>Pateiktis</a:t>
            </a:r>
            <a:r>
              <a:rPr lang="lt-LT" sz="1700">
                <a:solidFill>
                  <a:schemeClr val="dk1"/>
                </a:solidFill>
                <a:latin typeface="Helvetica Neue Light"/>
                <a:ea typeface="Helvetica Neue Light"/>
                <a:cs typeface="Helvetica Neue Light"/>
                <a:sym typeface="Helvetica Neue Light"/>
              </a:rPr>
              <a:t> (10-15 min.)  </a:t>
            </a:r>
            <a:br>
              <a:rPr lang="lt-LT" sz="1700">
                <a:solidFill>
                  <a:schemeClr val="dk1"/>
                </a:solidFill>
                <a:latin typeface="Helvetica Neue Light"/>
                <a:ea typeface="Helvetica Neue Light"/>
                <a:cs typeface="Helvetica Neue Light"/>
                <a:sym typeface="Helvetica Neue Light"/>
              </a:rPr>
            </a:br>
            <a:r>
              <a:rPr lang="lt-LT" sz="1700">
                <a:solidFill>
                  <a:schemeClr val="dk1"/>
                </a:solidFill>
                <a:latin typeface="Helvetica Neue Light"/>
                <a:ea typeface="Helvetica Neue Light"/>
                <a:cs typeface="Helvetica Neue Light"/>
                <a:sym typeface="Helvetica Neue Light"/>
              </a:rPr>
              <a:t>Padidinkite vaizdą, kad „matytumėte“ platesnį vaizdą: </a:t>
            </a:r>
            <a:endParaRPr sz="17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None/>
            </a:pPr>
            <a:r>
              <a:rPr lang="lt-LT" sz="1700">
                <a:solidFill>
                  <a:schemeClr val="dk1"/>
                </a:solidFill>
                <a:latin typeface="Helvetica Neue Light"/>
                <a:ea typeface="Helvetica Neue Light"/>
                <a:cs typeface="Helvetica Neue Light"/>
                <a:sym typeface="Helvetica Neue Light"/>
              </a:rPr>
              <a:t>- Ką reiškia klimato kaita? </a:t>
            </a:r>
            <a:endParaRPr sz="17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SzPts val="1800"/>
              <a:buNone/>
            </a:pPr>
            <a:r>
              <a:rPr lang="lt-LT" sz="1700">
                <a:solidFill>
                  <a:schemeClr val="dk1"/>
                </a:solidFill>
                <a:latin typeface="Helvetica Neue Light"/>
                <a:ea typeface="Helvetica Neue Light"/>
                <a:cs typeface="Helvetica Neue Light"/>
                <a:sym typeface="Helvetica Neue Light"/>
              </a:rPr>
              <a:t>- Dėl ko nesutariama?</a:t>
            </a:r>
            <a:br>
              <a:rPr lang="lt-LT" sz="1700">
                <a:solidFill>
                  <a:schemeClr val="dk1"/>
                </a:solidFill>
                <a:latin typeface="Helvetica Neue Light"/>
                <a:ea typeface="Helvetica Neue Light"/>
                <a:cs typeface="Helvetica Neue Light"/>
                <a:sym typeface="Helvetica Neue Light"/>
              </a:rPr>
            </a:br>
            <a:endParaRPr sz="13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SzPts val="1800"/>
              <a:buNone/>
            </a:pPr>
            <a:r>
              <a:rPr lang="lt-LT" sz="1700" u="sng">
                <a:solidFill>
                  <a:schemeClr val="dk1"/>
                </a:solidFill>
                <a:highlight>
                  <a:srgbClr val="FED872"/>
                </a:highlight>
                <a:latin typeface="Helvetica Neue Light"/>
                <a:ea typeface="Helvetica Neue Light"/>
                <a:cs typeface="Helvetica Neue Light"/>
                <a:sym typeface="Helvetica Neue Light"/>
              </a:rPr>
              <a:t>Žaidimas </a:t>
            </a:r>
            <a:r>
              <a:rPr lang="lt-LT" sz="1700">
                <a:solidFill>
                  <a:schemeClr val="dk1"/>
                </a:solidFill>
                <a:latin typeface="Helvetica Neue Light"/>
                <a:ea typeface="Helvetica Neue Light"/>
                <a:cs typeface="Helvetica Neue Light"/>
                <a:sym typeface="Helvetica Neue Light"/>
              </a:rPr>
              <a:t>„Klimato svarstyklės“ (30 min.)</a:t>
            </a:r>
            <a:endParaRPr sz="17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SzPts val="1800"/>
              <a:buNone/>
            </a:pPr>
            <a:r>
              <a:rPr lang="lt-LT" sz="1700">
                <a:solidFill>
                  <a:schemeClr val="dk1"/>
                </a:solidFill>
                <a:latin typeface="Helvetica Neue Light"/>
                <a:ea typeface="Helvetica Neue Light"/>
                <a:cs typeface="Helvetica Neue Light"/>
                <a:sym typeface="Helvetica Neue Light"/>
              </a:rPr>
              <a:t>- Pristatykite korteles ir žaidimo taisykles</a:t>
            </a:r>
            <a:endParaRPr sz="17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rPr lang="lt-LT" sz="1700">
                <a:solidFill>
                  <a:schemeClr val="dk1"/>
                </a:solidFill>
                <a:latin typeface="Helvetica Neue Light"/>
                <a:ea typeface="Helvetica Neue Light"/>
                <a:cs typeface="Helvetica Neue Light"/>
                <a:sym typeface="Helvetica Neue Light"/>
              </a:rPr>
              <a:t>- Žaiskite grupėse po 4-6 mokinius</a:t>
            </a:r>
            <a:endParaRPr sz="17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Clr>
                <a:schemeClr val="dk1"/>
              </a:buClr>
              <a:buSzPts val="1100"/>
              <a:buFont typeface="Arial"/>
              <a:buNone/>
            </a:pPr>
            <a:r>
              <a:rPr lang="lt-LT" sz="1700">
                <a:solidFill>
                  <a:schemeClr val="dk1"/>
                </a:solidFill>
                <a:latin typeface="Helvetica Neue Light"/>
                <a:ea typeface="Helvetica Neue Light"/>
                <a:cs typeface="Helvetica Neue Light"/>
                <a:sym typeface="Helvetica Neue Light"/>
              </a:rPr>
              <a:t>- Kartu apmąstykite ir aptarkite</a:t>
            </a:r>
            <a:endParaRPr sz="1700">
              <a:solidFill>
                <a:schemeClr val="dk1"/>
              </a:solidFill>
              <a:latin typeface="Helvetica Neue Light"/>
              <a:ea typeface="Helvetica Neue Light"/>
              <a:cs typeface="Helvetica Neue Light"/>
              <a:sym typeface="Helvetica Neue Light"/>
            </a:endParaRPr>
          </a:p>
          <a:p>
            <a:pPr indent="0" lvl="0" marL="0" rtl="0" algn="l">
              <a:lnSpc>
                <a:spcPct val="115000"/>
              </a:lnSpc>
              <a:spcBef>
                <a:spcPts val="0"/>
              </a:spcBef>
              <a:spcAft>
                <a:spcPts val="0"/>
              </a:spcAft>
              <a:buSzPts val="1800"/>
              <a:buNone/>
            </a:pPr>
            <a:br>
              <a:rPr lang="lt-LT" sz="1400" u="sng">
                <a:solidFill>
                  <a:schemeClr val="dk1"/>
                </a:solidFill>
                <a:latin typeface="Helvetica Neue Light"/>
                <a:ea typeface="Helvetica Neue Light"/>
                <a:cs typeface="Helvetica Neue Light"/>
                <a:sym typeface="Helvetica Neue Light"/>
              </a:rPr>
            </a:br>
            <a:br>
              <a:rPr lang="lt-LT" sz="1400" u="sng">
                <a:solidFill>
                  <a:schemeClr val="dk1"/>
                </a:solidFill>
                <a:latin typeface="Helvetica Neue Light"/>
                <a:ea typeface="Helvetica Neue Light"/>
                <a:cs typeface="Helvetica Neue Light"/>
                <a:sym typeface="Helvetica Neue Light"/>
              </a:rPr>
            </a:br>
            <a:endParaRPr sz="1400">
              <a:latin typeface="Helvetica Neue Light"/>
              <a:ea typeface="Helvetica Neue Light"/>
              <a:cs typeface="Helvetica Neue Light"/>
              <a:sym typeface="Helvetica Neue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0"/>
          <p:cNvSpPr txBox="1"/>
          <p:nvPr/>
        </p:nvSpPr>
        <p:spPr>
          <a:xfrm>
            <a:off x="1937200" y="457450"/>
            <a:ext cx="5124000" cy="764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400"/>
              <a:buFont typeface="Arial"/>
              <a:buNone/>
            </a:pPr>
            <a:r>
              <a:rPr b="0" i="0" lang="lt-LT" sz="2400" u="none" cap="none" strike="noStrike">
                <a:solidFill>
                  <a:schemeClr val="dk1"/>
                </a:solidFill>
                <a:latin typeface="Helvetica Neue Light"/>
                <a:ea typeface="Helvetica Neue Light"/>
                <a:cs typeface="Helvetica Neue Light"/>
                <a:sym typeface="Helvetica Neue Light"/>
              </a:rPr>
              <a:t>Tvarus vartojimas</a:t>
            </a:r>
            <a:endParaRPr b="0" i="0" sz="2400" u="none" cap="none" strike="noStrike">
              <a:solidFill>
                <a:schemeClr val="dk1"/>
              </a:solidFill>
              <a:latin typeface="Helvetica Neue Light"/>
              <a:ea typeface="Helvetica Neue Light"/>
              <a:cs typeface="Helvetica Neue Light"/>
              <a:sym typeface="Helvetica Neue Light"/>
            </a:endParaRPr>
          </a:p>
        </p:txBody>
      </p:sp>
      <p:pic>
        <p:nvPicPr>
          <p:cNvPr id="308" name="Google Shape;308;p20"/>
          <p:cNvPicPr preferRelativeResize="0"/>
          <p:nvPr/>
        </p:nvPicPr>
        <p:blipFill rotWithShape="1">
          <a:blip r:embed="rId3">
            <a:alphaModFix/>
          </a:blip>
          <a:srcRect b="0" l="0" r="0" t="0"/>
          <a:stretch/>
        </p:blipFill>
        <p:spPr>
          <a:xfrm>
            <a:off x="104138" y="1422063"/>
            <a:ext cx="8935726" cy="2299375"/>
          </a:xfrm>
          <a:prstGeom prst="rect">
            <a:avLst/>
          </a:prstGeom>
          <a:noFill/>
          <a:ln>
            <a:noFill/>
          </a:ln>
        </p:spPr>
      </p:pic>
      <p:sp>
        <p:nvSpPr>
          <p:cNvPr id="309" name="Google Shape;309;p20"/>
          <p:cNvSpPr txBox="1"/>
          <p:nvPr/>
        </p:nvSpPr>
        <p:spPr>
          <a:xfrm>
            <a:off x="104138" y="3360380"/>
            <a:ext cx="2180400" cy="34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lt-LT" sz="1200" u="none" cap="none" strike="noStrike">
                <a:solidFill>
                  <a:schemeClr val="dk1"/>
                </a:solidFill>
                <a:latin typeface="Helvetica Neue Light"/>
                <a:ea typeface="Helvetica Neue Light"/>
                <a:cs typeface="Helvetica Neue Light"/>
                <a:sym typeface="Helvetica Neue Light"/>
              </a:rPr>
              <a:t>Maistas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310" name="Google Shape;310;p20"/>
          <p:cNvSpPr txBox="1"/>
          <p:nvPr/>
        </p:nvSpPr>
        <p:spPr>
          <a:xfrm>
            <a:off x="2411599" y="3360380"/>
            <a:ext cx="2180400" cy="34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lt-LT" sz="1200" u="none" cap="none" strike="noStrike">
                <a:solidFill>
                  <a:schemeClr val="dk1"/>
                </a:solidFill>
                <a:latin typeface="Helvetica Neue Light"/>
                <a:ea typeface="Helvetica Neue Light"/>
                <a:cs typeface="Helvetica Neue Light"/>
                <a:sym typeface="Helvetica Neue Light"/>
              </a:rPr>
              <a:t>Būstas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311" name="Google Shape;311;p20"/>
          <p:cNvSpPr txBox="1"/>
          <p:nvPr/>
        </p:nvSpPr>
        <p:spPr>
          <a:xfrm>
            <a:off x="4591862" y="3360380"/>
            <a:ext cx="2180400" cy="34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lt-LT" sz="1200" u="none" cap="none" strike="noStrike">
                <a:solidFill>
                  <a:schemeClr val="dk1"/>
                </a:solidFill>
                <a:latin typeface="Helvetica Neue Light"/>
                <a:ea typeface="Helvetica Neue Light"/>
                <a:cs typeface="Helvetica Neue Light"/>
                <a:sym typeface="Helvetica Neue Light"/>
              </a:rPr>
              <a:t>Transportas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312" name="Google Shape;312;p20"/>
          <p:cNvSpPr txBox="1"/>
          <p:nvPr/>
        </p:nvSpPr>
        <p:spPr>
          <a:xfrm>
            <a:off x="6772125" y="3360380"/>
            <a:ext cx="2180400" cy="349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lt-LT" sz="1200" u="none" cap="none" strike="noStrike">
                <a:solidFill>
                  <a:srgbClr val="000000"/>
                </a:solidFill>
                <a:latin typeface="Helvetica Neue Light"/>
                <a:ea typeface="Helvetica Neue Light"/>
                <a:cs typeface="Helvetica Neue Light"/>
                <a:sym typeface="Helvetica Neue Light"/>
              </a:rPr>
              <a:t>Pirkiniai</a:t>
            </a:r>
            <a:endParaRPr b="0" i="0" sz="12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1"/>
          <p:cNvSpPr txBox="1"/>
          <p:nvPr>
            <p:ph idx="1" type="body"/>
          </p:nvPr>
        </p:nvSpPr>
        <p:spPr>
          <a:xfrm>
            <a:off x="235500" y="642900"/>
            <a:ext cx="5102700" cy="38577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SzPts val="1800"/>
              <a:buNone/>
            </a:pPr>
            <a:r>
              <a:rPr lang="lt-LT" sz="3600">
                <a:solidFill>
                  <a:schemeClr val="dk1"/>
                </a:solidFill>
                <a:latin typeface="Helvetica Neue Light"/>
                <a:ea typeface="Helvetica Neue Light"/>
                <a:cs typeface="Helvetica Neue Light"/>
                <a:sym typeface="Helvetica Neue Light"/>
              </a:rPr>
              <a:t>Apmąstykite ir apsvarstykite grupėse</a:t>
            </a:r>
            <a:br>
              <a:rPr lang="lt-LT" sz="1700">
                <a:solidFill>
                  <a:schemeClr val="dk1"/>
                </a:solidFill>
                <a:latin typeface="Helvetica Neue Light"/>
                <a:ea typeface="Helvetica Neue Light"/>
                <a:cs typeface="Helvetica Neue Light"/>
                <a:sym typeface="Helvetica Neue Light"/>
              </a:rPr>
            </a:br>
            <a:br>
              <a:rPr lang="lt-LT" sz="1700">
                <a:solidFill>
                  <a:schemeClr val="dk1"/>
                </a:solidFill>
                <a:latin typeface="Helvetica Neue Light"/>
                <a:ea typeface="Helvetica Neue Light"/>
                <a:cs typeface="Helvetica Neue Light"/>
                <a:sym typeface="Helvetica Neue Light"/>
              </a:rPr>
            </a:br>
            <a:r>
              <a:rPr lang="lt-LT" sz="2100">
                <a:solidFill>
                  <a:schemeClr val="dk1"/>
                </a:solidFill>
                <a:highlight>
                  <a:srgbClr val="FED872"/>
                </a:highlight>
                <a:latin typeface="Helvetica Neue Light"/>
                <a:ea typeface="Helvetica Neue Light"/>
                <a:cs typeface="Helvetica Neue Light"/>
                <a:sym typeface="Helvetica Neue Light"/>
              </a:rPr>
              <a:t>Sugalvokite po vieną dalyką, kurį galėtumėte daryti kiekvienoje kategorijoje (maistas, transportas, būstas, pirkiniai), kad vartotumėte tvariau.</a:t>
            </a:r>
            <a:br>
              <a:rPr lang="lt-LT" sz="1700">
                <a:solidFill>
                  <a:schemeClr val="dk1"/>
                </a:solidFill>
                <a:latin typeface="Helvetica Neue Light"/>
                <a:ea typeface="Helvetica Neue Light"/>
                <a:cs typeface="Helvetica Neue Light"/>
                <a:sym typeface="Helvetica Neue Light"/>
              </a:rPr>
            </a:br>
            <a:br>
              <a:rPr lang="lt-LT" sz="1600">
                <a:solidFill>
                  <a:schemeClr val="dk1"/>
                </a:solidFill>
                <a:latin typeface="Helvetica Neue Light"/>
                <a:ea typeface="Helvetica Neue Light"/>
                <a:cs typeface="Helvetica Neue Light"/>
                <a:sym typeface="Helvetica Neue Light"/>
              </a:rPr>
            </a:br>
            <a:r>
              <a:rPr lang="lt-LT" sz="1600">
                <a:solidFill>
                  <a:schemeClr val="dk1"/>
                </a:solidFill>
                <a:latin typeface="Helvetica Neue Light"/>
                <a:ea typeface="Helvetica Neue Light"/>
                <a:cs typeface="Helvetica Neue Light"/>
                <a:sym typeface="Helvetica Neue Light"/>
              </a:rPr>
              <a:t>Stenkitės būti kuo konkretesni, pavyzdžiui, „užuot važiavus automobiliu, į sporto treniruotę važiuoti dviračiu“, o ne „ tvariai keliauti“. </a:t>
            </a:r>
            <a:endParaRPr sz="1600">
              <a:solidFill>
                <a:schemeClr val="dk1"/>
              </a:solidFill>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Clr>
                <a:schemeClr val="dk1"/>
              </a:buClr>
              <a:buSzPts val="1100"/>
              <a:buFont typeface="Arial"/>
              <a:buNone/>
            </a:pPr>
            <a:r>
              <a:t/>
            </a:r>
            <a:endParaRPr sz="1600">
              <a:solidFill>
                <a:schemeClr val="dk1"/>
              </a:solidFill>
              <a:latin typeface="Helvetica Neue Light"/>
              <a:ea typeface="Helvetica Neue Light"/>
              <a:cs typeface="Helvetica Neue Light"/>
              <a:sym typeface="Helvetica Neue Light"/>
            </a:endParaRPr>
          </a:p>
          <a:p>
            <a:pPr indent="0" lvl="0" marL="0" rtl="0" algn="ctr">
              <a:lnSpc>
                <a:spcPct val="90000"/>
              </a:lnSpc>
              <a:spcBef>
                <a:spcPts val="0"/>
              </a:spcBef>
              <a:spcAft>
                <a:spcPts val="0"/>
              </a:spcAft>
              <a:buClr>
                <a:schemeClr val="dk1"/>
              </a:buClr>
              <a:buSzPts val="1100"/>
              <a:buNone/>
            </a:pPr>
            <a:r>
              <a:rPr lang="lt-LT" sz="1600">
                <a:solidFill>
                  <a:schemeClr val="dk1"/>
                </a:solidFill>
                <a:latin typeface="Helvetica Neue Light"/>
                <a:ea typeface="Helvetica Neue Light"/>
                <a:cs typeface="Helvetica Neue Light"/>
                <a:sym typeface="Helvetica Neue Light"/>
              </a:rPr>
              <a:t>5 minutes aptarkite mažose grupelėse. Užsirašykite savo pasiūlymus, o kai baigsite, pasidalykite jais su visa grupe. </a:t>
            </a:r>
            <a:endParaRPr sz="1600">
              <a:solidFill>
                <a:schemeClr val="dk1"/>
              </a:solidFill>
              <a:latin typeface="Helvetica Neue Light"/>
              <a:ea typeface="Helvetica Neue Light"/>
              <a:cs typeface="Helvetica Neue Light"/>
              <a:sym typeface="Helvetica Neue Light"/>
            </a:endParaRPr>
          </a:p>
        </p:txBody>
      </p:sp>
      <p:pic>
        <p:nvPicPr>
          <p:cNvPr id="318" name="Google Shape;318;p21"/>
          <p:cNvPicPr preferRelativeResize="0"/>
          <p:nvPr/>
        </p:nvPicPr>
        <p:blipFill rotWithShape="1">
          <a:blip r:embed="rId3">
            <a:alphaModFix/>
          </a:blip>
          <a:srcRect b="0" l="0" r="0" t="0"/>
          <a:stretch/>
        </p:blipFill>
        <p:spPr>
          <a:xfrm>
            <a:off x="5520125" y="1136750"/>
            <a:ext cx="3223076" cy="3155502"/>
          </a:xfrm>
          <a:prstGeom prst="rect">
            <a:avLst/>
          </a:prstGeom>
          <a:noFill/>
          <a:ln>
            <a:noFill/>
          </a:ln>
        </p:spPr>
      </p:pic>
      <p:sp>
        <p:nvSpPr>
          <p:cNvPr id="319" name="Google Shape;319;p21"/>
          <p:cNvSpPr txBox="1"/>
          <p:nvPr/>
        </p:nvSpPr>
        <p:spPr>
          <a:xfrm>
            <a:off x="5520125" y="2348455"/>
            <a:ext cx="1466100" cy="23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lt-LT" sz="1200" u="none" cap="none" strike="noStrike">
                <a:solidFill>
                  <a:srgbClr val="000000"/>
                </a:solidFill>
                <a:latin typeface="Helvetica Neue Light"/>
                <a:ea typeface="Helvetica Neue Light"/>
                <a:cs typeface="Helvetica Neue Light"/>
                <a:sym typeface="Helvetica Neue Light"/>
              </a:rPr>
              <a:t>Maistas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320" name="Google Shape;320;p21"/>
          <p:cNvSpPr txBox="1"/>
          <p:nvPr/>
        </p:nvSpPr>
        <p:spPr>
          <a:xfrm>
            <a:off x="7081243" y="2348455"/>
            <a:ext cx="1466100" cy="23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lt-LT" sz="1200" u="none" cap="none" strike="noStrike">
                <a:solidFill>
                  <a:srgbClr val="000000"/>
                </a:solidFill>
                <a:latin typeface="Helvetica Neue Light"/>
                <a:ea typeface="Helvetica Neue Light"/>
                <a:cs typeface="Helvetica Neue Light"/>
                <a:sym typeface="Helvetica Neue Light"/>
              </a:rPr>
              <a:t>Būstas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321" name="Google Shape;321;p21"/>
          <p:cNvSpPr txBox="1"/>
          <p:nvPr/>
        </p:nvSpPr>
        <p:spPr>
          <a:xfrm>
            <a:off x="5581855" y="3945705"/>
            <a:ext cx="1466100" cy="23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lt-LT" sz="1200" u="none" cap="none" strike="noStrike">
                <a:solidFill>
                  <a:srgbClr val="000000"/>
                </a:solidFill>
                <a:latin typeface="Helvetica Neue Light"/>
                <a:ea typeface="Helvetica Neue Light"/>
                <a:cs typeface="Helvetica Neue Light"/>
                <a:sym typeface="Helvetica Neue Light"/>
              </a:rPr>
              <a:t>Transportas</a:t>
            </a:r>
            <a:endParaRPr b="0" i="0" sz="1200" u="none" cap="none" strike="noStrike">
              <a:solidFill>
                <a:srgbClr val="000000"/>
              </a:solidFill>
              <a:latin typeface="Helvetica Neue Light"/>
              <a:ea typeface="Helvetica Neue Light"/>
              <a:cs typeface="Helvetica Neue Light"/>
              <a:sym typeface="Helvetica Neue Light"/>
            </a:endParaRPr>
          </a:p>
        </p:txBody>
      </p:sp>
      <p:sp>
        <p:nvSpPr>
          <p:cNvPr id="322" name="Google Shape;322;p21"/>
          <p:cNvSpPr txBox="1"/>
          <p:nvPr/>
        </p:nvSpPr>
        <p:spPr>
          <a:xfrm>
            <a:off x="7047917" y="3945705"/>
            <a:ext cx="1466100" cy="234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lt-LT" sz="1200" u="none" cap="none" strike="noStrike">
                <a:solidFill>
                  <a:srgbClr val="000000"/>
                </a:solidFill>
                <a:latin typeface="Helvetica Neue Light"/>
                <a:ea typeface="Helvetica Neue Light"/>
                <a:cs typeface="Helvetica Neue Light"/>
                <a:sym typeface="Helvetica Neue Light"/>
              </a:rPr>
              <a:t>Pirkiniai</a:t>
            </a:r>
            <a:endParaRPr b="0" i="0" sz="12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326" name="Shape 326"/>
        <p:cNvGrpSpPr/>
        <p:nvPr/>
      </p:nvGrpSpPr>
      <p:grpSpPr>
        <a:xfrm>
          <a:off x="0" y="0"/>
          <a:ext cx="0" cy="0"/>
          <a:chOff x="0" y="0"/>
          <a:chExt cx="0" cy="0"/>
        </a:xfrm>
      </p:grpSpPr>
      <p:sp>
        <p:nvSpPr>
          <p:cNvPr id="327" name="Google Shape;327;p22"/>
          <p:cNvSpPr txBox="1"/>
          <p:nvPr/>
        </p:nvSpPr>
        <p:spPr>
          <a:xfrm>
            <a:off x="4688350" y="3224100"/>
            <a:ext cx="4190400" cy="1618200"/>
          </a:xfrm>
          <a:prstGeom prst="rect">
            <a:avLst/>
          </a:prstGeom>
          <a:solidFill>
            <a:srgbClr val="D9EAD3"/>
          </a:solidFill>
          <a:ln cap="flat" cmpd="sng" w="2857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lt-LT" sz="3000" u="none" cap="none" strike="noStrike">
                <a:solidFill>
                  <a:srgbClr val="5DAAB5"/>
                </a:solidFill>
                <a:latin typeface="Helvetica Neue Light"/>
                <a:ea typeface="Helvetica Neue Light"/>
                <a:cs typeface="Helvetica Neue Light"/>
                <a:sym typeface="Helvetica Neue Light"/>
              </a:rPr>
              <a:t>Maistas</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328" name="Google Shape;328;p22"/>
          <p:cNvSpPr txBox="1"/>
          <p:nvPr/>
        </p:nvSpPr>
        <p:spPr>
          <a:xfrm>
            <a:off x="554418" y="95016"/>
            <a:ext cx="8064900" cy="5799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600"/>
              <a:buFont typeface="Arial"/>
              <a:buNone/>
            </a:pPr>
            <a:r>
              <a:rPr b="0" i="0" lang="lt-LT" sz="3600" u="none" cap="none" strike="noStrike">
                <a:solidFill>
                  <a:schemeClr val="dk1"/>
                </a:solidFill>
                <a:latin typeface="Helvetica Neue Light"/>
                <a:ea typeface="Helvetica Neue Light"/>
                <a:cs typeface="Helvetica Neue Light"/>
                <a:sym typeface="Helvetica Neue Light"/>
              </a:rPr>
              <a:t>Mūsų patarimai tvaresniam gyvenimo būdui</a:t>
            </a:r>
            <a:endParaRPr b="0" i="0" sz="3600" u="none" cap="none" strike="noStrike">
              <a:solidFill>
                <a:schemeClr val="dk1"/>
              </a:solidFill>
              <a:latin typeface="Helvetica Neue Light"/>
              <a:ea typeface="Helvetica Neue Light"/>
              <a:cs typeface="Helvetica Neue Light"/>
              <a:sym typeface="Helvetica Neue Light"/>
            </a:endParaRPr>
          </a:p>
        </p:txBody>
      </p:sp>
      <p:sp>
        <p:nvSpPr>
          <p:cNvPr id="329" name="Google Shape;329;p22"/>
          <p:cNvSpPr txBox="1"/>
          <p:nvPr/>
        </p:nvSpPr>
        <p:spPr>
          <a:xfrm>
            <a:off x="317350" y="3224100"/>
            <a:ext cx="4190400" cy="1618200"/>
          </a:xfrm>
          <a:prstGeom prst="rect">
            <a:avLst/>
          </a:prstGeom>
          <a:solidFill>
            <a:srgbClr val="B6E0A6"/>
          </a:solidFill>
          <a:ln cap="flat" cmpd="sng" w="28575">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lt-LT" sz="3000" u="none" cap="none" strike="noStrike">
                <a:solidFill>
                  <a:srgbClr val="548135"/>
                </a:solidFill>
                <a:latin typeface="Helvetica Neue Light"/>
                <a:ea typeface="Helvetica Neue Light"/>
                <a:cs typeface="Helvetica Neue Light"/>
                <a:sym typeface="Helvetica Neue Light"/>
              </a:rPr>
              <a:t>Pirkiniai</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330" name="Google Shape;330;p22"/>
          <p:cNvSpPr txBox="1"/>
          <p:nvPr/>
        </p:nvSpPr>
        <p:spPr>
          <a:xfrm>
            <a:off x="4679950" y="1458450"/>
            <a:ext cx="4198800" cy="1618200"/>
          </a:xfrm>
          <a:prstGeom prst="rect">
            <a:avLst/>
          </a:prstGeom>
          <a:solidFill>
            <a:srgbClr val="FFE599"/>
          </a:solidFill>
          <a:ln cap="flat" cmpd="sng" w="2857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lt-LT" sz="3000" u="none" cap="none" strike="noStrike">
                <a:solidFill>
                  <a:schemeClr val="accent4"/>
                </a:solidFill>
                <a:latin typeface="Helvetica Neue Light"/>
                <a:ea typeface="Helvetica Neue Light"/>
                <a:cs typeface="Helvetica Neue Light"/>
                <a:sym typeface="Helvetica Neue Light"/>
              </a:rPr>
              <a:t>Transportas</a:t>
            </a:r>
            <a:endParaRPr b="0" i="0" sz="2400" u="none" cap="none" strike="noStrike">
              <a:solidFill>
                <a:srgbClr val="434343"/>
              </a:solidFill>
              <a:latin typeface="Helvetica Neue Light"/>
              <a:ea typeface="Helvetica Neue Light"/>
              <a:cs typeface="Helvetica Neue Light"/>
              <a:sym typeface="Helvetica Neue Light"/>
            </a:endParaRPr>
          </a:p>
        </p:txBody>
      </p:sp>
      <p:sp>
        <p:nvSpPr>
          <p:cNvPr id="331" name="Google Shape;331;p22"/>
          <p:cNvSpPr txBox="1"/>
          <p:nvPr/>
        </p:nvSpPr>
        <p:spPr>
          <a:xfrm>
            <a:off x="317350" y="1458450"/>
            <a:ext cx="4190400" cy="1618200"/>
          </a:xfrm>
          <a:prstGeom prst="rect">
            <a:avLst/>
          </a:prstGeom>
          <a:solidFill>
            <a:srgbClr val="FCE5CD"/>
          </a:solidFill>
          <a:ln cap="flat" cmpd="sng" w="2857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3000"/>
              <a:buFont typeface="Arial"/>
              <a:buNone/>
            </a:pPr>
            <a:r>
              <a:rPr b="0" i="0" lang="lt-LT" sz="3000" u="none" cap="none" strike="noStrike">
                <a:solidFill>
                  <a:srgbClr val="EA9999"/>
                </a:solidFill>
                <a:latin typeface="Helvetica Neue Light"/>
                <a:ea typeface="Helvetica Neue Light"/>
                <a:cs typeface="Helvetica Neue Light"/>
                <a:sym typeface="Helvetica Neue Light"/>
              </a:rPr>
              <a:t>Būstas</a:t>
            </a:r>
            <a:endParaRPr b="0" i="0" sz="2400" u="none" cap="none" strike="noStrike">
              <a:solidFill>
                <a:srgbClr val="434343"/>
              </a:solidFill>
              <a:latin typeface="Helvetica Neue Light"/>
              <a:ea typeface="Helvetica Neue Light"/>
              <a:cs typeface="Helvetica Neue Light"/>
              <a:sym typeface="Helvetica Neue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3"/>
          <p:cNvSpPr/>
          <p:nvPr/>
        </p:nvSpPr>
        <p:spPr>
          <a:xfrm>
            <a:off x="1569975" y="990100"/>
            <a:ext cx="5970000" cy="27396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74" name="Google Shape;74;p3"/>
          <p:cNvSpPr txBox="1"/>
          <p:nvPr>
            <p:ph type="title"/>
          </p:nvPr>
        </p:nvSpPr>
        <p:spPr>
          <a:xfrm>
            <a:off x="365100" y="1155725"/>
            <a:ext cx="8520600" cy="2930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lt-LT" sz="5720">
                <a:latin typeface="Helvetica Neue Light"/>
                <a:ea typeface="Helvetica Neue Light"/>
                <a:cs typeface="Helvetica Neue Light"/>
                <a:sym typeface="Helvetica Neue Light"/>
              </a:rPr>
              <a:t>Klimato kodo nulaužimas </a:t>
            </a:r>
            <a:r>
              <a:rPr lang="lt-LT" sz="3420">
                <a:latin typeface="Helvetica Neue Light"/>
                <a:ea typeface="Helvetica Neue Light"/>
                <a:cs typeface="Helvetica Neue Light"/>
                <a:sym typeface="Helvetica Neue Light"/>
              </a:rPr>
              <a:t>su „Klimato svarstyklių“ žaidimu</a:t>
            </a:r>
            <a:endParaRPr sz="3420">
              <a:latin typeface="Helvetica Neue Light"/>
              <a:ea typeface="Helvetica Neue Light"/>
              <a:cs typeface="Helvetica Neue Light"/>
              <a:sym typeface="Helvetica Neue Light"/>
            </a:endParaRPr>
          </a:p>
          <a:p>
            <a:pPr indent="0" lvl="0" marL="0" rtl="0" algn="ctr">
              <a:lnSpc>
                <a:spcPct val="100000"/>
              </a:lnSpc>
              <a:spcBef>
                <a:spcPts val="0"/>
              </a:spcBef>
              <a:spcAft>
                <a:spcPts val="0"/>
              </a:spcAft>
              <a:buSzPts val="990"/>
              <a:buNone/>
            </a:pPr>
            <a:r>
              <a:t/>
            </a:r>
            <a:endParaRPr sz="2420">
              <a:highlight>
                <a:srgbClr val="FF00FF"/>
              </a:highlight>
              <a:latin typeface="Helvetica Neue Light"/>
              <a:ea typeface="Helvetica Neue Light"/>
              <a:cs typeface="Helvetica Neue Light"/>
              <a:sym typeface="Helvetica Neue Light"/>
            </a:endParaRPr>
          </a:p>
          <a:p>
            <a:pPr indent="0" lvl="0" marL="0" rtl="0" algn="l">
              <a:lnSpc>
                <a:spcPct val="100000"/>
              </a:lnSpc>
              <a:spcBef>
                <a:spcPts val="0"/>
              </a:spcBef>
              <a:spcAft>
                <a:spcPts val="0"/>
              </a:spcAft>
              <a:buSzPts val="1100"/>
              <a:buNone/>
            </a:pPr>
            <a:r>
              <a:t/>
            </a:r>
            <a:endParaRPr sz="1000"/>
          </a:p>
          <a:p>
            <a:pPr indent="0" lvl="0" marL="0" rtl="0" algn="ctr">
              <a:lnSpc>
                <a:spcPct val="100000"/>
              </a:lnSpc>
              <a:spcBef>
                <a:spcPts val="0"/>
              </a:spcBef>
              <a:spcAft>
                <a:spcPts val="0"/>
              </a:spcAft>
              <a:buClr>
                <a:schemeClr val="dk1"/>
              </a:buClr>
              <a:buSzPts val="1100"/>
              <a:buFont typeface="Arial"/>
              <a:buNone/>
            </a:pPr>
            <a:r>
              <a:rPr lang="lt-LT" sz="2200">
                <a:solidFill>
                  <a:srgbClr val="5DAAB5"/>
                </a:solidFill>
              </a:rPr>
              <a:t>SUPAŽINDINIMAS SU ŽAIDIMU IR KLIMATO KAITA </a:t>
            </a:r>
            <a:endParaRPr sz="4820">
              <a:solidFill>
                <a:srgbClr val="5DAAB5"/>
              </a:solidFill>
              <a:highlight>
                <a:srgbClr val="FF00FF"/>
              </a:highlight>
              <a:latin typeface="Helvetica Neue Light"/>
              <a:ea typeface="Helvetica Neue Light"/>
              <a:cs typeface="Helvetica Neue Light"/>
              <a:sym typeface="Helvetica Neue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4"/>
          <p:cNvSpPr txBox="1"/>
          <p:nvPr>
            <p:ph type="title"/>
          </p:nvPr>
        </p:nvSpPr>
        <p:spPr>
          <a:xfrm>
            <a:off x="689050" y="444050"/>
            <a:ext cx="7797000" cy="51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lt-LT" sz="3100">
                <a:latin typeface="Helvetica Neue Light"/>
                <a:ea typeface="Helvetica Neue Light"/>
                <a:cs typeface="Helvetica Neue Light"/>
                <a:sym typeface="Helvetica Neue Light"/>
              </a:rPr>
              <a:t>Kokie pojūčiai apima pagalvojus apie klimato kaitą?</a:t>
            </a:r>
            <a:endParaRPr sz="3200">
              <a:latin typeface="Helvetica Neue Light"/>
              <a:ea typeface="Helvetica Neue Light"/>
              <a:cs typeface="Helvetica Neue Light"/>
              <a:sym typeface="Helvetica Neue Light"/>
            </a:endParaRPr>
          </a:p>
        </p:txBody>
      </p:sp>
      <p:sp>
        <p:nvSpPr>
          <p:cNvPr id="80" name="Google Shape;80;p4"/>
          <p:cNvSpPr txBox="1"/>
          <p:nvPr/>
        </p:nvSpPr>
        <p:spPr>
          <a:xfrm>
            <a:off x="545075" y="2264250"/>
            <a:ext cx="2775000" cy="2723792"/>
          </a:xfrm>
          <a:prstGeom prst="rect">
            <a:avLst/>
          </a:prstGeom>
          <a:noFill/>
          <a:ln>
            <a:noFill/>
          </a:ln>
        </p:spPr>
        <p:txBody>
          <a:bodyPr anchorCtr="0" anchor="t" bIns="91425" lIns="91425" spcFirstLastPara="1" rIns="91425" wrap="square" tIns="91425">
            <a:spAutoFit/>
          </a:bodyPr>
          <a:lstStyle/>
          <a:p>
            <a:pPr indent="-368300" lvl="0" marL="457200" marR="0" rtl="0" algn="l">
              <a:lnSpc>
                <a:spcPct val="150000"/>
              </a:lnSpc>
              <a:spcBef>
                <a:spcPts val="0"/>
              </a:spcBef>
              <a:spcAft>
                <a:spcPts val="0"/>
              </a:spcAft>
              <a:buClr>
                <a:srgbClr val="B45F06"/>
              </a:buClr>
              <a:buSzPts val="2200"/>
              <a:buFont typeface="Helvetica Neue Light"/>
              <a:buChar char="●"/>
            </a:pPr>
            <a:r>
              <a:rPr b="0" i="0" lang="lt-LT" sz="2200" u="none" cap="none" strike="noStrike">
                <a:solidFill>
                  <a:srgbClr val="B45F06"/>
                </a:solidFill>
                <a:latin typeface="Helvetica Neue Light"/>
                <a:ea typeface="Helvetica Neue Light"/>
                <a:cs typeface="Helvetica Neue Light"/>
                <a:sym typeface="Helvetica Neue Light"/>
              </a:rPr>
              <a:t>Baimė</a:t>
            </a:r>
            <a:endParaRPr b="0" i="0" sz="2200" u="none" cap="none" strike="noStrike">
              <a:solidFill>
                <a:srgbClr val="B45F06"/>
              </a:solidFill>
              <a:latin typeface="Helvetica Neue Light"/>
              <a:ea typeface="Helvetica Neue Light"/>
              <a:cs typeface="Helvetica Neue Light"/>
              <a:sym typeface="Helvetica Neue Light"/>
            </a:endParaRPr>
          </a:p>
          <a:p>
            <a:pPr indent="-368300" lvl="0" marL="457200" marR="0" rtl="0" algn="l">
              <a:lnSpc>
                <a:spcPct val="150000"/>
              </a:lnSpc>
              <a:spcBef>
                <a:spcPts val="0"/>
              </a:spcBef>
              <a:spcAft>
                <a:spcPts val="0"/>
              </a:spcAft>
              <a:buClr>
                <a:srgbClr val="B45F06"/>
              </a:buClr>
              <a:buSzPts val="2200"/>
              <a:buFont typeface="Helvetica Neue Light"/>
              <a:buChar char="●"/>
            </a:pPr>
            <a:r>
              <a:rPr b="0" i="0" lang="lt-LT" sz="2200" u="none" cap="none" strike="noStrike">
                <a:solidFill>
                  <a:srgbClr val="B45F06"/>
                </a:solidFill>
                <a:latin typeface="Helvetica Neue Light"/>
                <a:ea typeface="Helvetica Neue Light"/>
                <a:cs typeface="Helvetica Neue Light"/>
                <a:sym typeface="Helvetica Neue Light"/>
              </a:rPr>
              <a:t>Kaltė</a:t>
            </a:r>
            <a:endParaRPr b="0" i="0" sz="2200" u="none" cap="none" strike="noStrike">
              <a:solidFill>
                <a:srgbClr val="B45F06"/>
              </a:solidFill>
              <a:latin typeface="Helvetica Neue Light"/>
              <a:ea typeface="Helvetica Neue Light"/>
              <a:cs typeface="Helvetica Neue Light"/>
              <a:sym typeface="Helvetica Neue Light"/>
            </a:endParaRPr>
          </a:p>
          <a:p>
            <a:pPr indent="-368300" lvl="0" marL="457200" marR="0" rtl="0" algn="l">
              <a:lnSpc>
                <a:spcPct val="150000"/>
              </a:lnSpc>
              <a:spcBef>
                <a:spcPts val="0"/>
              </a:spcBef>
              <a:spcAft>
                <a:spcPts val="0"/>
              </a:spcAft>
              <a:buClr>
                <a:srgbClr val="B45F06"/>
              </a:buClr>
              <a:buSzPts val="2200"/>
              <a:buFont typeface="Helvetica Neue Light"/>
              <a:buChar char="●"/>
            </a:pPr>
            <a:r>
              <a:rPr b="0" i="0" lang="lt-LT" sz="2200" u="none" cap="none" strike="noStrike">
                <a:solidFill>
                  <a:srgbClr val="B45F06"/>
                </a:solidFill>
                <a:latin typeface="Helvetica Neue Light"/>
                <a:ea typeface="Helvetica Neue Light"/>
                <a:cs typeface="Helvetica Neue Light"/>
                <a:sym typeface="Helvetica Neue Light"/>
              </a:rPr>
              <a:t>Nerimas</a:t>
            </a:r>
            <a:endParaRPr b="0" i="0" sz="2200" u="none" cap="none" strike="noStrike">
              <a:solidFill>
                <a:srgbClr val="B45F06"/>
              </a:solidFill>
              <a:latin typeface="Helvetica Neue Light"/>
              <a:ea typeface="Helvetica Neue Light"/>
              <a:cs typeface="Helvetica Neue Light"/>
              <a:sym typeface="Helvetica Neue Light"/>
            </a:endParaRPr>
          </a:p>
          <a:p>
            <a:pPr indent="-368300" lvl="0" marL="457200" marR="0" rtl="0" algn="l">
              <a:lnSpc>
                <a:spcPct val="150000"/>
              </a:lnSpc>
              <a:spcBef>
                <a:spcPts val="0"/>
              </a:spcBef>
              <a:spcAft>
                <a:spcPts val="0"/>
              </a:spcAft>
              <a:buClr>
                <a:srgbClr val="B45F06"/>
              </a:buClr>
              <a:buSzPts val="2200"/>
              <a:buFont typeface="Helvetica Neue Light"/>
              <a:buChar char="●"/>
            </a:pPr>
            <a:r>
              <a:rPr b="0" i="0" lang="lt-LT" sz="2200" u="none" cap="none" strike="noStrike">
                <a:solidFill>
                  <a:srgbClr val="B45F06"/>
                </a:solidFill>
                <a:latin typeface="Helvetica Neue Light"/>
                <a:ea typeface="Helvetica Neue Light"/>
                <a:cs typeface="Helvetica Neue Light"/>
                <a:sym typeface="Helvetica Neue Light"/>
              </a:rPr>
              <a:t>Viltis </a:t>
            </a:r>
            <a:endParaRPr b="0" i="0" sz="2200" u="none" cap="none" strike="noStrike">
              <a:solidFill>
                <a:srgbClr val="B45F06"/>
              </a:solidFill>
              <a:latin typeface="Helvetica Neue Light"/>
              <a:ea typeface="Helvetica Neue Light"/>
              <a:cs typeface="Helvetica Neue Light"/>
              <a:sym typeface="Helvetica Neue Light"/>
            </a:endParaRPr>
          </a:p>
          <a:p>
            <a:pPr indent="0" lvl="0" marL="457200" marR="0" rtl="0" algn="l">
              <a:lnSpc>
                <a:spcPct val="150000"/>
              </a:lnSpc>
              <a:spcBef>
                <a:spcPts val="0"/>
              </a:spcBef>
              <a:spcAft>
                <a:spcPts val="0"/>
              </a:spcAft>
              <a:buClr>
                <a:srgbClr val="000000"/>
              </a:buClr>
              <a:buSzPts val="2200"/>
              <a:buFont typeface="Arial"/>
              <a:buNone/>
            </a:pPr>
            <a:r>
              <a:t/>
            </a:r>
            <a:endParaRPr b="0" i="0" sz="2200" u="none" cap="none" strike="noStrike">
              <a:solidFill>
                <a:srgbClr val="B45F06"/>
              </a:solidFill>
              <a:latin typeface="Helvetica Neue Light"/>
              <a:ea typeface="Helvetica Neue Light"/>
              <a:cs typeface="Helvetica Neue Light"/>
              <a:sym typeface="Helvetica Neue Light"/>
            </a:endParaRPr>
          </a:p>
        </p:txBody>
      </p:sp>
      <p:sp>
        <p:nvSpPr>
          <p:cNvPr id="81" name="Google Shape;81;p4"/>
          <p:cNvSpPr txBox="1"/>
          <p:nvPr/>
        </p:nvSpPr>
        <p:spPr>
          <a:xfrm>
            <a:off x="6007024" y="2303900"/>
            <a:ext cx="3137100" cy="2047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50000"/>
              </a:lnSpc>
              <a:spcBef>
                <a:spcPts val="0"/>
              </a:spcBef>
              <a:spcAft>
                <a:spcPts val="0"/>
              </a:spcAft>
              <a:buClr>
                <a:srgbClr val="B45F06"/>
              </a:buClr>
              <a:buSzPts val="2200"/>
              <a:buFont typeface="Helvetica Neue Light"/>
              <a:buChar char="●"/>
            </a:pPr>
            <a:r>
              <a:rPr b="0" i="0" lang="lt-LT" sz="2200" u="none" cap="none" strike="noStrike">
                <a:solidFill>
                  <a:srgbClr val="B45F06"/>
                </a:solidFill>
                <a:latin typeface="Helvetica Neue Light"/>
                <a:ea typeface="Helvetica Neue Light"/>
                <a:cs typeface="Helvetica Neue Light"/>
                <a:sym typeface="Helvetica Neue Light"/>
              </a:rPr>
              <a:t>Pyktis / frustracija</a:t>
            </a:r>
            <a:endParaRPr b="0" i="0" sz="2200" u="none" cap="none" strike="noStrike">
              <a:solidFill>
                <a:srgbClr val="B45F06"/>
              </a:solidFill>
              <a:latin typeface="Helvetica Neue Light"/>
              <a:ea typeface="Helvetica Neue Light"/>
              <a:cs typeface="Helvetica Neue Light"/>
              <a:sym typeface="Helvetica Neue Light"/>
            </a:endParaRPr>
          </a:p>
          <a:p>
            <a:pPr indent="-368300" lvl="0" marL="457200" marR="0" rtl="0" algn="l">
              <a:lnSpc>
                <a:spcPct val="150000"/>
              </a:lnSpc>
              <a:spcBef>
                <a:spcPts val="0"/>
              </a:spcBef>
              <a:spcAft>
                <a:spcPts val="0"/>
              </a:spcAft>
              <a:buClr>
                <a:srgbClr val="B45F06"/>
              </a:buClr>
              <a:buSzPts val="2200"/>
              <a:buFont typeface="Helvetica Neue Light"/>
              <a:buChar char="●"/>
            </a:pPr>
            <a:r>
              <a:rPr b="0" i="0" lang="lt-LT" sz="2200" u="none" cap="none" strike="noStrike">
                <a:solidFill>
                  <a:srgbClr val="B45F06"/>
                </a:solidFill>
                <a:latin typeface="Helvetica Neue Light"/>
                <a:ea typeface="Helvetica Neue Light"/>
                <a:cs typeface="Helvetica Neue Light"/>
                <a:sym typeface="Helvetica Neue Light"/>
              </a:rPr>
              <a:t>Liūdesys</a:t>
            </a:r>
            <a:endParaRPr b="0" i="0" sz="2200" u="none" cap="none" strike="noStrike">
              <a:solidFill>
                <a:srgbClr val="B45F06"/>
              </a:solidFill>
              <a:latin typeface="Helvetica Neue Light"/>
              <a:ea typeface="Helvetica Neue Light"/>
              <a:cs typeface="Helvetica Neue Light"/>
              <a:sym typeface="Helvetica Neue Light"/>
            </a:endParaRPr>
          </a:p>
          <a:p>
            <a:pPr indent="-368300" lvl="0" marL="457200" marR="0" rtl="0" algn="l">
              <a:lnSpc>
                <a:spcPct val="150000"/>
              </a:lnSpc>
              <a:spcBef>
                <a:spcPts val="0"/>
              </a:spcBef>
              <a:spcAft>
                <a:spcPts val="0"/>
              </a:spcAft>
              <a:buClr>
                <a:srgbClr val="B45F06"/>
              </a:buClr>
              <a:buSzPts val="2200"/>
              <a:buFont typeface="Helvetica Neue Light"/>
              <a:buChar char="●"/>
            </a:pPr>
            <a:r>
              <a:rPr b="0" i="0" lang="lt-LT" sz="2200" u="none" cap="none" strike="noStrike">
                <a:solidFill>
                  <a:srgbClr val="B45F06"/>
                </a:solidFill>
                <a:latin typeface="Helvetica Neue Light"/>
                <a:ea typeface="Helvetica Neue Light"/>
                <a:cs typeface="Helvetica Neue Light"/>
                <a:sym typeface="Helvetica Neue Light"/>
              </a:rPr>
              <a:t>Stresas</a:t>
            </a:r>
            <a:endParaRPr b="0" i="0" sz="2200" u="none" cap="none" strike="noStrike">
              <a:solidFill>
                <a:srgbClr val="B45F06"/>
              </a:solidFill>
              <a:latin typeface="Helvetica Neue Light"/>
              <a:ea typeface="Helvetica Neue Light"/>
              <a:cs typeface="Helvetica Neue Light"/>
              <a:sym typeface="Helvetica Neue Light"/>
            </a:endParaRPr>
          </a:p>
          <a:p>
            <a:pPr indent="-368300" lvl="0" marL="457200" marR="0" rtl="0" algn="l">
              <a:lnSpc>
                <a:spcPct val="150000"/>
              </a:lnSpc>
              <a:spcBef>
                <a:spcPts val="0"/>
              </a:spcBef>
              <a:spcAft>
                <a:spcPts val="0"/>
              </a:spcAft>
              <a:buClr>
                <a:srgbClr val="B45F06"/>
              </a:buClr>
              <a:buSzPts val="2200"/>
              <a:buFont typeface="Helvetica Neue Light"/>
              <a:buChar char="●"/>
            </a:pPr>
            <a:r>
              <a:rPr b="0" i="0" lang="lt-LT" sz="2200" u="none" cap="none" strike="noStrike">
                <a:solidFill>
                  <a:srgbClr val="B45F06"/>
                </a:solidFill>
                <a:latin typeface="Helvetica Neue Light"/>
                <a:ea typeface="Helvetica Neue Light"/>
                <a:cs typeface="Helvetica Neue Light"/>
                <a:sym typeface="Helvetica Neue Light"/>
              </a:rPr>
              <a:t>Nekyla jokių jausmų</a:t>
            </a:r>
            <a:endParaRPr b="0" i="0" sz="2200" u="none" cap="none" strike="noStrike">
              <a:solidFill>
                <a:srgbClr val="B45F06"/>
              </a:solidFill>
              <a:latin typeface="Helvetica Neue Light"/>
              <a:ea typeface="Helvetica Neue Light"/>
              <a:cs typeface="Helvetica Neue Light"/>
              <a:sym typeface="Helvetica Neue Light"/>
            </a:endParaRPr>
          </a:p>
        </p:txBody>
      </p:sp>
      <p:sp>
        <p:nvSpPr>
          <p:cNvPr id="82" name="Google Shape;82;p4"/>
          <p:cNvSpPr txBox="1"/>
          <p:nvPr/>
        </p:nvSpPr>
        <p:spPr>
          <a:xfrm>
            <a:off x="2424200" y="2303900"/>
            <a:ext cx="3928500" cy="2047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50000"/>
              </a:lnSpc>
              <a:spcBef>
                <a:spcPts val="0"/>
              </a:spcBef>
              <a:spcAft>
                <a:spcPts val="0"/>
              </a:spcAft>
              <a:buClr>
                <a:srgbClr val="B45F06"/>
              </a:buClr>
              <a:buSzPts val="2200"/>
              <a:buFont typeface="Helvetica Neue Light"/>
              <a:buChar char="●"/>
            </a:pPr>
            <a:r>
              <a:rPr b="0" i="0" lang="lt-LT" sz="2200" u="none" cap="none" strike="noStrike">
                <a:solidFill>
                  <a:srgbClr val="B45F06"/>
                </a:solidFill>
                <a:latin typeface="Helvetica Neue Light"/>
                <a:ea typeface="Helvetica Neue Light"/>
                <a:cs typeface="Helvetica Neue Light"/>
                <a:sym typeface="Helvetica Neue Light"/>
              </a:rPr>
              <a:t>Nerimas / susirūpinimas</a:t>
            </a:r>
            <a:endParaRPr b="0" i="0" sz="2200" u="none" cap="none" strike="noStrike">
              <a:solidFill>
                <a:srgbClr val="B45F06"/>
              </a:solidFill>
              <a:latin typeface="Helvetica Neue Light"/>
              <a:ea typeface="Helvetica Neue Light"/>
              <a:cs typeface="Helvetica Neue Light"/>
              <a:sym typeface="Helvetica Neue Light"/>
            </a:endParaRPr>
          </a:p>
          <a:p>
            <a:pPr indent="-368300" lvl="0" marL="457200" marR="0" rtl="0" algn="l">
              <a:lnSpc>
                <a:spcPct val="150000"/>
              </a:lnSpc>
              <a:spcBef>
                <a:spcPts val="0"/>
              </a:spcBef>
              <a:spcAft>
                <a:spcPts val="0"/>
              </a:spcAft>
              <a:buClr>
                <a:srgbClr val="B45F06"/>
              </a:buClr>
              <a:buSzPts val="2200"/>
              <a:buFont typeface="Helvetica Neue Light"/>
              <a:buChar char="●"/>
            </a:pPr>
            <a:r>
              <a:rPr b="0" i="0" lang="lt-LT" sz="2200" u="none" cap="none" strike="noStrike">
                <a:solidFill>
                  <a:srgbClr val="B45F06"/>
                </a:solidFill>
                <a:latin typeface="Helvetica Neue Light"/>
                <a:ea typeface="Helvetica Neue Light"/>
                <a:cs typeface="Helvetica Neue Light"/>
                <a:sym typeface="Helvetica Neue Light"/>
              </a:rPr>
              <a:t>Motyvacija / aktyvumas</a:t>
            </a:r>
            <a:endParaRPr b="0" i="0" sz="2200" u="none" cap="none" strike="noStrike">
              <a:solidFill>
                <a:srgbClr val="B45F06"/>
              </a:solidFill>
              <a:latin typeface="Helvetica Neue Light"/>
              <a:ea typeface="Helvetica Neue Light"/>
              <a:cs typeface="Helvetica Neue Light"/>
              <a:sym typeface="Helvetica Neue Light"/>
            </a:endParaRPr>
          </a:p>
          <a:p>
            <a:pPr indent="-368300" lvl="0" marL="457200" marR="0" rtl="0" algn="l">
              <a:lnSpc>
                <a:spcPct val="150000"/>
              </a:lnSpc>
              <a:spcBef>
                <a:spcPts val="0"/>
              </a:spcBef>
              <a:spcAft>
                <a:spcPts val="0"/>
              </a:spcAft>
              <a:buClr>
                <a:srgbClr val="B45F06"/>
              </a:buClr>
              <a:buSzPts val="2200"/>
              <a:buFont typeface="Helvetica Neue Light"/>
              <a:buChar char="●"/>
            </a:pPr>
            <a:r>
              <a:rPr b="0" i="0" lang="lt-LT" sz="2200" u="none" cap="none" strike="noStrike">
                <a:solidFill>
                  <a:srgbClr val="B45F06"/>
                </a:solidFill>
                <a:latin typeface="Helvetica Neue Light"/>
                <a:ea typeface="Helvetica Neue Light"/>
                <a:cs typeface="Helvetica Neue Light"/>
                <a:sym typeface="Helvetica Neue Light"/>
              </a:rPr>
              <a:t>Abejingumas / apatija</a:t>
            </a:r>
            <a:endParaRPr b="0" i="0" sz="2200" u="none" cap="none" strike="noStrike">
              <a:solidFill>
                <a:srgbClr val="B45F06"/>
              </a:solidFill>
              <a:latin typeface="Helvetica Neue Light"/>
              <a:ea typeface="Helvetica Neue Light"/>
              <a:cs typeface="Helvetica Neue Light"/>
              <a:sym typeface="Helvetica Neue Light"/>
            </a:endParaRPr>
          </a:p>
          <a:p>
            <a:pPr indent="-368300" lvl="0" marL="457200" marR="0" rtl="0" algn="l">
              <a:lnSpc>
                <a:spcPct val="150000"/>
              </a:lnSpc>
              <a:spcBef>
                <a:spcPts val="0"/>
              </a:spcBef>
              <a:spcAft>
                <a:spcPts val="0"/>
              </a:spcAft>
              <a:buClr>
                <a:srgbClr val="B45F06"/>
              </a:buClr>
              <a:buSzPts val="2200"/>
              <a:buFont typeface="Helvetica Neue Light"/>
              <a:buChar char="●"/>
            </a:pPr>
            <a:r>
              <a:rPr b="0" i="0" lang="lt-LT" sz="2200" u="none" cap="none" strike="noStrike">
                <a:solidFill>
                  <a:srgbClr val="B45F06"/>
                </a:solidFill>
                <a:latin typeface="Helvetica Neue Light"/>
                <a:ea typeface="Helvetica Neue Light"/>
                <a:cs typeface="Helvetica Neue Light"/>
                <a:sym typeface="Helvetica Neue Light"/>
              </a:rPr>
              <a:t>Atsidavimas</a:t>
            </a:r>
            <a:endParaRPr b="0" i="0" sz="2200" u="none" cap="none" strike="noStrike">
              <a:solidFill>
                <a:srgbClr val="B45F06"/>
              </a:solidFill>
              <a:latin typeface="Helvetica Neue Light"/>
              <a:ea typeface="Helvetica Neue Light"/>
              <a:cs typeface="Helvetica Neue Light"/>
              <a:sym typeface="Helvetica Neue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p:nvPr/>
        </p:nvSpPr>
        <p:spPr>
          <a:xfrm>
            <a:off x="2920027" y="1553725"/>
            <a:ext cx="3318900" cy="16542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88" name="Google Shape;88;p5"/>
          <p:cNvSpPr txBox="1"/>
          <p:nvPr/>
        </p:nvSpPr>
        <p:spPr>
          <a:xfrm>
            <a:off x="2470200" y="2011490"/>
            <a:ext cx="4203600" cy="14250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400"/>
              <a:buFont typeface="Arial"/>
              <a:buNone/>
            </a:pPr>
            <a:r>
              <a:rPr b="0" i="0" lang="lt-LT" sz="3400" u="none" cap="none" strike="noStrike">
                <a:solidFill>
                  <a:schemeClr val="dk1"/>
                </a:solidFill>
                <a:latin typeface="Helvetica Neue Light"/>
                <a:ea typeface="Helvetica Neue Light"/>
                <a:cs typeface="Helvetica Neue Light"/>
                <a:sym typeface="Helvetica Neue Light"/>
              </a:rPr>
              <a:t>Platesnis vaizdas</a:t>
            </a:r>
            <a:endParaRPr b="0" i="0" sz="3400" u="none" cap="none" strike="noStrike">
              <a:solidFill>
                <a:schemeClr val="dk1"/>
              </a:solidFill>
              <a:latin typeface="Helvetica Neue Light"/>
              <a:ea typeface="Helvetica Neue Light"/>
              <a:cs typeface="Helvetica Neue Light"/>
              <a:sym typeface="Helvetica Neue Light"/>
            </a:endParaRPr>
          </a:p>
        </p:txBody>
      </p:sp>
      <p:sp>
        <p:nvSpPr>
          <p:cNvPr id="89" name="Google Shape;89;p5"/>
          <p:cNvSpPr/>
          <p:nvPr/>
        </p:nvSpPr>
        <p:spPr>
          <a:xfrm rot="667631">
            <a:off x="4753088" y="317293"/>
            <a:ext cx="4131874" cy="1446815"/>
          </a:xfrm>
          <a:prstGeom prst="cloudCallout">
            <a:avLst>
              <a:gd fmla="val -24823" name="adj1"/>
              <a:gd fmla="val 83496" name="adj2"/>
            </a:avLst>
          </a:prstGeom>
          <a:solidFill>
            <a:srgbClr val="F9CB9C"/>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0" i="0" lang="lt-LT" sz="1600" u="none" cap="none" strike="noStrike">
                <a:solidFill>
                  <a:schemeClr val="dk1"/>
                </a:solidFill>
                <a:latin typeface="Helvetica Neue Light"/>
                <a:ea typeface="Helvetica Neue Light"/>
                <a:cs typeface="Helvetica Neue Light"/>
                <a:sym typeface="Helvetica Neue Light"/>
              </a:rPr>
              <a:t>Ką turime omenyje, kai kalbame apie „klimato problemą“? </a:t>
            </a:r>
            <a:endParaRPr b="0" i="0" sz="12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6"/>
          <p:cNvSpPr txBox="1"/>
          <p:nvPr>
            <p:ph type="title"/>
          </p:nvPr>
        </p:nvSpPr>
        <p:spPr>
          <a:xfrm>
            <a:off x="582982" y="48245"/>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400"/>
              <a:buFont typeface="Calibri"/>
              <a:buNone/>
            </a:pPr>
            <a:r>
              <a:rPr lang="lt-LT" sz="4000">
                <a:solidFill>
                  <a:srgbClr val="A61C00"/>
                </a:solidFill>
                <a:latin typeface="Helvetica Neue Light"/>
                <a:ea typeface="Helvetica Neue Light"/>
                <a:cs typeface="Helvetica Neue Light"/>
                <a:sym typeface="Helvetica Neue Light"/>
              </a:rPr>
              <a:t>Klimato kaitos iššūkis</a:t>
            </a:r>
            <a:endParaRPr sz="4000">
              <a:solidFill>
                <a:srgbClr val="A61C00"/>
              </a:solidFill>
              <a:latin typeface="Helvetica Neue Light"/>
              <a:ea typeface="Helvetica Neue Light"/>
              <a:cs typeface="Helvetica Neue Light"/>
              <a:sym typeface="Helvetica Neue Light"/>
            </a:endParaRPr>
          </a:p>
        </p:txBody>
      </p:sp>
      <p:sp>
        <p:nvSpPr>
          <p:cNvPr id="96" name="Google Shape;96;p6"/>
          <p:cNvSpPr txBox="1"/>
          <p:nvPr/>
        </p:nvSpPr>
        <p:spPr>
          <a:xfrm>
            <a:off x="661999" y="791702"/>
            <a:ext cx="2682291" cy="86943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lt-LT" sz="1300" u="none" cap="none" strike="noStrike">
                <a:solidFill>
                  <a:schemeClr val="dk1"/>
                </a:solidFill>
                <a:latin typeface="Helvetica Neue Light"/>
                <a:ea typeface="Helvetica Neue Light"/>
                <a:cs typeface="Helvetica Neue Light"/>
                <a:sym typeface="Helvetica Neue Light"/>
              </a:rPr>
              <a:t>Didėjantis iškastinio kuro, maisto ir pan. poreikis visuomenėje sukelia šiltnamio efektą sukeliančių dujų išmetimą </a:t>
            </a:r>
            <a:endParaRPr b="0" i="0" sz="1300" u="none" cap="none" strike="noStrike">
              <a:solidFill>
                <a:schemeClr val="dk1"/>
              </a:solidFill>
              <a:latin typeface="Helvetica Neue Light"/>
              <a:ea typeface="Helvetica Neue Light"/>
              <a:cs typeface="Helvetica Neue Light"/>
              <a:sym typeface="Helvetica Neue Light"/>
            </a:endParaRPr>
          </a:p>
        </p:txBody>
      </p:sp>
      <p:sp>
        <p:nvSpPr>
          <p:cNvPr id="97" name="Google Shape;97;p6"/>
          <p:cNvSpPr txBox="1"/>
          <p:nvPr/>
        </p:nvSpPr>
        <p:spPr>
          <a:xfrm>
            <a:off x="6117585" y="977805"/>
            <a:ext cx="2053542" cy="86943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lt-LT" sz="1300" u="none" cap="none" strike="noStrike">
                <a:solidFill>
                  <a:schemeClr val="dk1"/>
                </a:solidFill>
                <a:latin typeface="Helvetica Neue Light"/>
                <a:ea typeface="Helvetica Neue Light"/>
                <a:cs typeface="Helvetica Neue Light"/>
                <a:sym typeface="Helvetica Neue Light"/>
              </a:rPr>
              <a:t>Potvyniai, sausros, maisto gamybos sistemų sutrikimai, biologinės įvairovės nykimas ir t. t.</a:t>
            </a:r>
            <a:endParaRPr b="0" i="0" sz="1300" u="none" cap="none" strike="noStrike">
              <a:solidFill>
                <a:schemeClr val="dk1"/>
              </a:solidFill>
              <a:latin typeface="Helvetica Neue Light"/>
              <a:ea typeface="Helvetica Neue Light"/>
              <a:cs typeface="Helvetica Neue Light"/>
              <a:sym typeface="Helvetica Neue Light"/>
            </a:endParaRPr>
          </a:p>
        </p:txBody>
      </p:sp>
      <p:pic>
        <p:nvPicPr>
          <p:cNvPr id="98" name="Google Shape;98;p6"/>
          <p:cNvPicPr preferRelativeResize="0"/>
          <p:nvPr/>
        </p:nvPicPr>
        <p:blipFill rotWithShape="1">
          <a:blip r:embed="rId3">
            <a:alphaModFix/>
          </a:blip>
          <a:srcRect b="0" l="0" r="0" t="0"/>
          <a:stretch/>
        </p:blipFill>
        <p:spPr>
          <a:xfrm>
            <a:off x="1601601" y="1772839"/>
            <a:ext cx="959589" cy="374926"/>
          </a:xfrm>
          <a:prstGeom prst="rect">
            <a:avLst/>
          </a:prstGeom>
          <a:noFill/>
          <a:ln>
            <a:noFill/>
          </a:ln>
        </p:spPr>
      </p:pic>
      <p:pic>
        <p:nvPicPr>
          <p:cNvPr id="99" name="Google Shape;99;p6"/>
          <p:cNvPicPr preferRelativeResize="0"/>
          <p:nvPr/>
        </p:nvPicPr>
        <p:blipFill rotWithShape="1">
          <a:blip r:embed="rId4">
            <a:alphaModFix/>
          </a:blip>
          <a:srcRect b="0" l="0" r="0" t="0"/>
          <a:stretch/>
        </p:blipFill>
        <p:spPr>
          <a:xfrm>
            <a:off x="338700" y="1000900"/>
            <a:ext cx="1190500" cy="1323975"/>
          </a:xfrm>
          <a:prstGeom prst="rect">
            <a:avLst/>
          </a:prstGeom>
          <a:noFill/>
          <a:ln>
            <a:noFill/>
          </a:ln>
        </p:spPr>
      </p:pic>
      <p:sp>
        <p:nvSpPr>
          <p:cNvPr id="100" name="Google Shape;100;p6"/>
          <p:cNvSpPr txBox="1"/>
          <p:nvPr/>
        </p:nvSpPr>
        <p:spPr>
          <a:xfrm>
            <a:off x="3455303" y="879180"/>
            <a:ext cx="2418000" cy="885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0" i="0" lang="lt-LT" sz="1300" u="none" cap="none" strike="noStrike">
                <a:solidFill>
                  <a:schemeClr val="dk1"/>
                </a:solidFill>
                <a:latin typeface="Helvetica Neue Light"/>
                <a:ea typeface="Helvetica Neue Light"/>
                <a:cs typeface="Helvetica Neue Light"/>
                <a:sym typeface="Helvetica Neue Light"/>
              </a:rPr>
              <a:t>Aukštesnė temperatūra, kylantis jūros lygis, tirpstantis ledas, kritulių kiekio pokyčiai ir t. t.</a:t>
            </a:r>
            <a:endParaRPr b="0" i="0" sz="1400" u="none" cap="none" strike="noStrike">
              <a:solidFill>
                <a:schemeClr val="dk1"/>
              </a:solidFill>
              <a:latin typeface="Helvetica Neue Light"/>
              <a:ea typeface="Helvetica Neue Light"/>
              <a:cs typeface="Helvetica Neue Light"/>
              <a:sym typeface="Helvetica Neue Light"/>
            </a:endParaRPr>
          </a:p>
        </p:txBody>
      </p:sp>
      <p:sp>
        <p:nvSpPr>
          <p:cNvPr id="101" name="Google Shape;101;p6"/>
          <p:cNvSpPr/>
          <p:nvPr/>
        </p:nvSpPr>
        <p:spPr>
          <a:xfrm>
            <a:off x="297800" y="2427475"/>
            <a:ext cx="2175000" cy="3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lt-LT" sz="1400" u="none" cap="none" strike="noStrike">
                <a:solidFill>
                  <a:srgbClr val="FFFFFF"/>
                </a:solidFill>
                <a:latin typeface="Calibri"/>
                <a:ea typeface="Calibri"/>
                <a:cs typeface="Calibri"/>
                <a:sym typeface="Calibri"/>
              </a:rPr>
              <a:t>Fysikaliska       Samhälleliga</a:t>
            </a:r>
            <a:endParaRPr b="0" i="0" sz="1400" u="none" cap="none" strike="noStrike">
              <a:solidFill>
                <a:srgbClr val="FFFFFF"/>
              </a:solidFill>
              <a:latin typeface="Calibri"/>
              <a:ea typeface="Calibri"/>
              <a:cs typeface="Calibri"/>
              <a:sym typeface="Calibri"/>
            </a:endParaRPr>
          </a:p>
        </p:txBody>
      </p:sp>
      <p:sp>
        <p:nvSpPr>
          <p:cNvPr id="102" name="Google Shape;102;p6"/>
          <p:cNvSpPr/>
          <p:nvPr/>
        </p:nvSpPr>
        <p:spPr>
          <a:xfrm>
            <a:off x="6590375" y="2427475"/>
            <a:ext cx="2255700" cy="3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lt-LT" sz="1400" u="none" cap="none" strike="noStrike">
                <a:solidFill>
                  <a:srgbClr val="FFFFFF"/>
                </a:solidFill>
                <a:latin typeface="Calibri"/>
                <a:ea typeface="Calibri"/>
                <a:cs typeface="Calibri"/>
                <a:sym typeface="Calibri"/>
              </a:rPr>
              <a:t>Lokala            Globala</a:t>
            </a:r>
            <a:endParaRPr b="0" i="0" sz="1400" u="none" cap="none" strike="noStrike">
              <a:solidFill>
                <a:srgbClr val="FFFFFF"/>
              </a:solidFill>
              <a:latin typeface="Calibri"/>
              <a:ea typeface="Calibri"/>
              <a:cs typeface="Calibri"/>
              <a:sym typeface="Calibri"/>
            </a:endParaRPr>
          </a:p>
        </p:txBody>
      </p:sp>
      <p:grpSp>
        <p:nvGrpSpPr>
          <p:cNvPr id="103" name="Google Shape;103;p6"/>
          <p:cNvGrpSpPr/>
          <p:nvPr/>
        </p:nvGrpSpPr>
        <p:grpSpPr>
          <a:xfrm>
            <a:off x="375675" y="2147791"/>
            <a:ext cx="8598242" cy="899244"/>
            <a:chOff x="8045" y="2312726"/>
            <a:chExt cx="9137346" cy="1442715"/>
          </a:xfrm>
        </p:grpSpPr>
        <p:sp>
          <p:nvSpPr>
            <p:cNvPr id="104" name="Google Shape;104;p6"/>
            <p:cNvSpPr/>
            <p:nvPr/>
          </p:nvSpPr>
          <p:spPr>
            <a:xfrm>
              <a:off x="8045"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05" name="Google Shape;105;p6"/>
            <p:cNvSpPr txBox="1"/>
            <p:nvPr/>
          </p:nvSpPr>
          <p:spPr>
            <a:xfrm>
              <a:off x="50302" y="2354983"/>
              <a:ext cx="23202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b="0" i="0" lang="lt-LT" sz="2100" u="none" cap="none" strike="noStrike">
                  <a:solidFill>
                    <a:srgbClr val="FFFFFF"/>
                  </a:solidFill>
                  <a:latin typeface="Helvetica Neue Light"/>
                  <a:ea typeface="Helvetica Neue Light"/>
                  <a:cs typeface="Helvetica Neue Light"/>
                  <a:sym typeface="Helvetica Neue Light"/>
                </a:rPr>
                <a:t>Priežastys</a:t>
              </a:r>
              <a:endParaRPr b="0" i="0" sz="2100" u="none" cap="none" strike="noStrike">
                <a:solidFill>
                  <a:srgbClr val="FFFFFF"/>
                </a:solidFill>
                <a:latin typeface="Helvetica Neue Light"/>
                <a:ea typeface="Helvetica Neue Light"/>
                <a:cs typeface="Helvetica Neue Light"/>
                <a:sym typeface="Helvetica Neue Light"/>
              </a:endParaRPr>
            </a:p>
          </p:txBody>
        </p:sp>
        <p:sp>
          <p:nvSpPr>
            <p:cNvPr id="106" name="Google Shape;106;p6"/>
            <p:cNvSpPr/>
            <p:nvPr/>
          </p:nvSpPr>
          <p:spPr>
            <a:xfrm>
              <a:off x="2653091" y="2735934"/>
              <a:ext cx="509700" cy="596400"/>
            </a:xfrm>
            <a:prstGeom prst="rightArrow">
              <a:avLst>
                <a:gd fmla="val 60000" name="adj1"/>
                <a:gd fmla="val 50000" name="adj2"/>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07" name="Google Shape;107;p6"/>
            <p:cNvSpPr txBox="1"/>
            <p:nvPr/>
          </p:nvSpPr>
          <p:spPr>
            <a:xfrm>
              <a:off x="2653091" y="2855201"/>
              <a:ext cx="356700" cy="357900"/>
            </a:xfrm>
            <a:prstGeom prst="rect">
              <a:avLst/>
            </a:prstGeom>
            <a:solidFill>
              <a:srgbClr val="5DAAB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Calibri"/>
                <a:buNone/>
              </a:pPr>
              <a:r>
                <a:t/>
              </a:r>
              <a:endParaRPr b="0" i="0" sz="1700" u="none" cap="none" strike="noStrike">
                <a:solidFill>
                  <a:srgbClr val="FFFFFF"/>
                </a:solidFill>
                <a:latin typeface="Helvetica Neue Light"/>
                <a:ea typeface="Helvetica Neue Light"/>
                <a:cs typeface="Helvetica Neue Light"/>
                <a:sym typeface="Helvetica Neue Light"/>
              </a:endParaRPr>
            </a:p>
          </p:txBody>
        </p:sp>
        <p:sp>
          <p:nvSpPr>
            <p:cNvPr id="108" name="Google Shape;108;p6"/>
            <p:cNvSpPr/>
            <p:nvPr/>
          </p:nvSpPr>
          <p:spPr>
            <a:xfrm>
              <a:off x="3374464" y="2312741"/>
              <a:ext cx="25014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09" name="Google Shape;109;p6"/>
            <p:cNvSpPr txBox="1"/>
            <p:nvPr/>
          </p:nvSpPr>
          <p:spPr>
            <a:xfrm>
              <a:off x="3416733" y="2355016"/>
              <a:ext cx="24591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b="0" i="0" lang="lt-LT" sz="2000" u="none" cap="none" strike="noStrike">
                  <a:solidFill>
                    <a:srgbClr val="FFFFFF"/>
                  </a:solidFill>
                  <a:latin typeface="Helvetica Neue Light"/>
                  <a:ea typeface="Helvetica Neue Light"/>
                  <a:cs typeface="Helvetica Neue Light"/>
                  <a:sym typeface="Helvetica Neue Light"/>
                </a:rPr>
                <a:t>Klimato kaita</a:t>
              </a:r>
              <a:endParaRPr b="0" i="0" sz="2000" u="none" cap="none" strike="noStrike">
                <a:solidFill>
                  <a:srgbClr val="FFFFFF"/>
                </a:solidFill>
                <a:latin typeface="Helvetica Neue Light"/>
                <a:ea typeface="Helvetica Neue Light"/>
                <a:cs typeface="Helvetica Neue Light"/>
                <a:sym typeface="Helvetica Neue Light"/>
              </a:endParaRPr>
            </a:p>
            <a:p>
              <a:pPr indent="0" lvl="0" marL="0" marR="0" rtl="0" algn="ctr">
                <a:lnSpc>
                  <a:spcPct val="90000"/>
                </a:lnSpc>
                <a:spcBef>
                  <a:spcPts val="0"/>
                </a:spcBef>
                <a:spcAft>
                  <a:spcPts val="0"/>
                </a:spcAft>
                <a:buClr>
                  <a:srgbClr val="FFFFFF"/>
                </a:buClr>
                <a:buSzPts val="2100"/>
                <a:buFont typeface="Calibri"/>
                <a:buNone/>
              </a:pPr>
              <a:r>
                <a:rPr b="0" i="0" lang="lt-LT" sz="1300" u="none" cap="none" strike="noStrike">
                  <a:solidFill>
                    <a:srgbClr val="FFFFFF"/>
                  </a:solidFill>
                  <a:latin typeface="Helvetica Neue Light"/>
                  <a:ea typeface="Helvetica Neue Light"/>
                  <a:cs typeface="Helvetica Neue Light"/>
                  <a:sym typeface="Helvetica Neue Light"/>
                </a:rPr>
                <a:t>(pastebimi pokyčiai)</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110" name="Google Shape;110;p6"/>
            <p:cNvSpPr/>
            <p:nvPr/>
          </p:nvSpPr>
          <p:spPr>
            <a:xfrm>
              <a:off x="6019514" y="2735934"/>
              <a:ext cx="509700" cy="596400"/>
            </a:xfrm>
            <a:prstGeom prst="rightArrow">
              <a:avLst>
                <a:gd fmla="val 60000" name="adj1"/>
                <a:gd fmla="val 50000" name="adj2"/>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11" name="Google Shape;111;p6"/>
            <p:cNvSpPr txBox="1"/>
            <p:nvPr/>
          </p:nvSpPr>
          <p:spPr>
            <a:xfrm>
              <a:off x="6019514" y="2855201"/>
              <a:ext cx="356700" cy="357900"/>
            </a:xfrm>
            <a:prstGeom prst="rect">
              <a:avLst/>
            </a:prstGeom>
            <a:solidFill>
              <a:srgbClr val="5DAAB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Calibri"/>
                <a:buNone/>
              </a:pPr>
              <a:r>
                <a:t/>
              </a:r>
              <a:endParaRPr b="0" i="0" sz="1700" u="none" cap="none" strike="noStrike">
                <a:solidFill>
                  <a:srgbClr val="FFFFFF"/>
                </a:solidFill>
                <a:latin typeface="Helvetica Neue Light"/>
                <a:ea typeface="Helvetica Neue Light"/>
                <a:cs typeface="Helvetica Neue Light"/>
                <a:sym typeface="Helvetica Neue Light"/>
              </a:endParaRPr>
            </a:p>
          </p:txBody>
        </p:sp>
        <p:sp>
          <p:nvSpPr>
            <p:cNvPr id="112" name="Google Shape;112;p6"/>
            <p:cNvSpPr/>
            <p:nvPr/>
          </p:nvSpPr>
          <p:spPr>
            <a:xfrm>
              <a:off x="6740891"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13" name="Google Shape;113;p6"/>
            <p:cNvSpPr txBox="1"/>
            <p:nvPr/>
          </p:nvSpPr>
          <p:spPr>
            <a:xfrm>
              <a:off x="6783148" y="2354983"/>
              <a:ext cx="23202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b="0" i="0" lang="lt-LT" sz="2100" u="none" cap="none" strike="noStrike">
                  <a:solidFill>
                    <a:srgbClr val="FFFFFF"/>
                  </a:solidFill>
                  <a:latin typeface="Helvetica Neue Light"/>
                  <a:ea typeface="Helvetica Neue Light"/>
                  <a:cs typeface="Helvetica Neue Light"/>
                  <a:sym typeface="Helvetica Neue Light"/>
                </a:rPr>
                <a:t>Pasekmės</a:t>
              </a:r>
              <a:endParaRPr b="0" i="0" sz="2100" u="none" cap="none" strike="noStrike">
                <a:solidFill>
                  <a:srgbClr val="FFFFFF"/>
                </a:solidFill>
                <a:latin typeface="Helvetica Neue Light"/>
                <a:ea typeface="Helvetica Neue Light"/>
                <a:cs typeface="Helvetica Neue Light"/>
                <a:sym typeface="Helvetica Neue Light"/>
              </a:endParaRPr>
            </a:p>
          </p:txBody>
        </p:sp>
      </p:grpSp>
      <p:grpSp>
        <p:nvGrpSpPr>
          <p:cNvPr id="114" name="Google Shape;114;p6"/>
          <p:cNvGrpSpPr/>
          <p:nvPr/>
        </p:nvGrpSpPr>
        <p:grpSpPr>
          <a:xfrm>
            <a:off x="3504740" y="3814061"/>
            <a:ext cx="2212818" cy="899262"/>
            <a:chOff x="2996406" y="2068777"/>
            <a:chExt cx="2135100" cy="1281000"/>
          </a:xfrm>
        </p:grpSpPr>
        <p:sp>
          <p:nvSpPr>
            <p:cNvPr id="115" name="Google Shape;115;p6"/>
            <p:cNvSpPr/>
            <p:nvPr/>
          </p:nvSpPr>
          <p:spPr>
            <a:xfrm>
              <a:off x="2996406" y="2068777"/>
              <a:ext cx="2135100" cy="1281000"/>
            </a:xfrm>
            <a:prstGeom prst="roundRect">
              <a:avLst>
                <a:gd fmla="val 10000" name="adj"/>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16" name="Google Shape;116;p6"/>
            <p:cNvSpPr txBox="1"/>
            <p:nvPr/>
          </p:nvSpPr>
          <p:spPr>
            <a:xfrm>
              <a:off x="3033928" y="2106299"/>
              <a:ext cx="2060100" cy="1206000"/>
            </a:xfrm>
            <a:prstGeom prst="rect">
              <a:avLst/>
            </a:prstGeom>
            <a:solidFill>
              <a:srgbClr val="5DAAB5"/>
            </a:solid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FFFFFF"/>
                </a:buClr>
                <a:buSzPts val="2100"/>
                <a:buFont typeface="Calibri"/>
                <a:buNone/>
              </a:pPr>
              <a:r>
                <a:rPr b="0" i="0" lang="lt-LT" sz="2100" u="none" cap="none" strike="noStrike">
                  <a:solidFill>
                    <a:srgbClr val="FFFFFF"/>
                  </a:solidFill>
                  <a:latin typeface="Helvetica Neue Light"/>
                  <a:ea typeface="Helvetica Neue Light"/>
                  <a:cs typeface="Helvetica Neue Light"/>
                  <a:sym typeface="Helvetica Neue Light"/>
                </a:rPr>
                <a:t>Veiksmai</a:t>
              </a:r>
              <a:endParaRPr b="0" i="0" sz="2100" u="none" cap="none" strike="noStrike">
                <a:solidFill>
                  <a:srgbClr val="FFFFFF"/>
                </a:solidFill>
                <a:latin typeface="Helvetica Neue Light"/>
                <a:ea typeface="Helvetica Neue Light"/>
                <a:cs typeface="Helvetica Neue Light"/>
                <a:sym typeface="Helvetica Neue Light"/>
              </a:endParaRPr>
            </a:p>
          </p:txBody>
        </p:sp>
      </p:grpSp>
      <p:sp>
        <p:nvSpPr>
          <p:cNvPr id="117" name="Google Shape;117;p6"/>
          <p:cNvSpPr/>
          <p:nvPr/>
        </p:nvSpPr>
        <p:spPr>
          <a:xfrm>
            <a:off x="4587847" y="3127638"/>
            <a:ext cx="367200" cy="611100"/>
          </a:xfrm>
          <a:prstGeom prst="upDownArrow">
            <a:avLst>
              <a:gd fmla="val 50000" name="adj1"/>
              <a:gd fmla="val 52606" name="adj2"/>
            </a:avLst>
          </a:prstGeom>
          <a:solidFill>
            <a:srgbClr val="5DAA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18" name="Google Shape;118;p6"/>
          <p:cNvSpPr/>
          <p:nvPr/>
        </p:nvSpPr>
        <p:spPr>
          <a:xfrm>
            <a:off x="338700" y="2770875"/>
            <a:ext cx="2353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lt-LT" sz="1300" u="none" cap="none" strike="noStrike">
                <a:solidFill>
                  <a:srgbClr val="FFFFFF"/>
                </a:solidFill>
                <a:latin typeface="Helvetica Neue Light"/>
                <a:ea typeface="Helvetica Neue Light"/>
                <a:cs typeface="Helvetica Neue Light"/>
                <a:sym typeface="Helvetica Neue Light"/>
              </a:rPr>
              <a:t>Fizinės      Socialinės</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119" name="Google Shape;119;p6"/>
          <p:cNvSpPr/>
          <p:nvPr/>
        </p:nvSpPr>
        <p:spPr>
          <a:xfrm>
            <a:off x="6633391" y="2770866"/>
            <a:ext cx="2212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lt-LT" sz="1300" u="none" cap="none" strike="noStrike">
                <a:solidFill>
                  <a:srgbClr val="FFFFFF"/>
                </a:solidFill>
                <a:latin typeface="Helvetica Neue Light"/>
                <a:ea typeface="Helvetica Neue Light"/>
                <a:cs typeface="Helvetica Neue Light"/>
                <a:sym typeface="Helvetica Neue Light"/>
              </a:rPr>
              <a:t>Vietinės           Pasaulinės</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120" name="Google Shape;120;p6"/>
          <p:cNvSpPr/>
          <p:nvPr/>
        </p:nvSpPr>
        <p:spPr>
          <a:xfrm>
            <a:off x="3411998" y="4426013"/>
            <a:ext cx="2212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lt-LT" sz="1300" u="none" cap="none" strike="noStrike">
                <a:solidFill>
                  <a:srgbClr val="FFFFFF"/>
                </a:solidFill>
                <a:latin typeface="Helvetica Neue Light"/>
                <a:ea typeface="Helvetica Neue Light"/>
                <a:cs typeface="Helvetica Neue Light"/>
                <a:sym typeface="Helvetica Neue Light"/>
              </a:rPr>
              <a:t>Individualūs    Kolektyviniai</a:t>
            </a:r>
            <a:endParaRPr b="0" i="0" sz="1300" u="none" cap="none" strike="noStrike">
              <a:solidFill>
                <a:srgbClr val="FFFFFF"/>
              </a:solidFill>
              <a:latin typeface="Helvetica Neue Light"/>
              <a:ea typeface="Helvetica Neue Light"/>
              <a:cs typeface="Helvetica Neue Light"/>
              <a:sym typeface="Helvetica Neue Light"/>
            </a:endParaRPr>
          </a:p>
        </p:txBody>
      </p:sp>
      <p:pic>
        <p:nvPicPr>
          <p:cNvPr descr="Lightning Storm Thunder - Free vector graphic on Pixabay" id="121" name="Google Shape;121;p6"/>
          <p:cNvPicPr preferRelativeResize="0"/>
          <p:nvPr/>
        </p:nvPicPr>
        <p:blipFill rotWithShape="1">
          <a:blip r:embed="rId5">
            <a:alphaModFix/>
          </a:blip>
          <a:srcRect b="0" l="0" r="0" t="0"/>
          <a:stretch/>
        </p:blipFill>
        <p:spPr>
          <a:xfrm>
            <a:off x="3873095" y="1666664"/>
            <a:ext cx="613691" cy="442400"/>
          </a:xfrm>
          <a:prstGeom prst="rect">
            <a:avLst/>
          </a:prstGeom>
          <a:noFill/>
          <a:ln>
            <a:noFill/>
          </a:ln>
        </p:spPr>
      </p:pic>
      <p:pic>
        <p:nvPicPr>
          <p:cNvPr id="122" name="Google Shape;122;p6"/>
          <p:cNvPicPr preferRelativeResize="0"/>
          <p:nvPr/>
        </p:nvPicPr>
        <p:blipFill rotWithShape="1">
          <a:blip r:embed="rId6">
            <a:alphaModFix/>
          </a:blip>
          <a:srcRect b="0" l="0" r="0" t="0"/>
          <a:stretch/>
        </p:blipFill>
        <p:spPr>
          <a:xfrm>
            <a:off x="4734847" y="1470675"/>
            <a:ext cx="899224" cy="899225"/>
          </a:xfrm>
          <a:prstGeom prst="rect">
            <a:avLst/>
          </a:prstGeom>
          <a:noFill/>
          <a:ln>
            <a:noFill/>
          </a:ln>
        </p:spPr>
      </p:pic>
      <p:pic>
        <p:nvPicPr>
          <p:cNvPr descr="Waves Sea Water - Free vector graphic on Pixabay" id="123" name="Google Shape;123;p6"/>
          <p:cNvPicPr preferRelativeResize="0"/>
          <p:nvPr/>
        </p:nvPicPr>
        <p:blipFill rotWithShape="1">
          <a:blip r:embed="rId7">
            <a:alphaModFix/>
          </a:blip>
          <a:srcRect b="0" l="0" r="0" t="0"/>
          <a:stretch/>
        </p:blipFill>
        <p:spPr>
          <a:xfrm>
            <a:off x="6600201" y="2000500"/>
            <a:ext cx="622970" cy="426976"/>
          </a:xfrm>
          <a:prstGeom prst="rect">
            <a:avLst/>
          </a:prstGeom>
          <a:noFill/>
          <a:ln>
            <a:noFill/>
          </a:ln>
        </p:spPr>
      </p:pic>
      <p:pic>
        <p:nvPicPr>
          <p:cNvPr descr="Waves Sea Water - Free vector graphic on Pixabay" id="124" name="Google Shape;124;p6"/>
          <p:cNvPicPr preferRelativeResize="0"/>
          <p:nvPr/>
        </p:nvPicPr>
        <p:blipFill rotWithShape="1">
          <a:blip r:embed="rId7">
            <a:alphaModFix/>
          </a:blip>
          <a:srcRect b="0" l="0" r="0" t="0"/>
          <a:stretch/>
        </p:blipFill>
        <p:spPr>
          <a:xfrm>
            <a:off x="7142418" y="2016687"/>
            <a:ext cx="622970" cy="426976"/>
          </a:xfrm>
          <a:prstGeom prst="rect">
            <a:avLst/>
          </a:prstGeom>
          <a:noFill/>
          <a:ln>
            <a:noFill/>
          </a:ln>
        </p:spPr>
      </p:pic>
      <p:pic>
        <p:nvPicPr>
          <p:cNvPr descr="Waves Sea Water - Free vector graphic on Pixabay" id="125" name="Google Shape;125;p6"/>
          <p:cNvPicPr preferRelativeResize="0"/>
          <p:nvPr/>
        </p:nvPicPr>
        <p:blipFill rotWithShape="1">
          <a:blip r:embed="rId7">
            <a:alphaModFix/>
          </a:blip>
          <a:srcRect b="0" l="0" r="0" t="0"/>
          <a:stretch/>
        </p:blipFill>
        <p:spPr>
          <a:xfrm>
            <a:off x="7670940" y="2016700"/>
            <a:ext cx="622970" cy="426976"/>
          </a:xfrm>
          <a:prstGeom prst="rect">
            <a:avLst/>
          </a:prstGeom>
          <a:noFill/>
          <a:ln>
            <a:noFill/>
          </a:ln>
        </p:spPr>
      </p:pic>
      <p:pic>
        <p:nvPicPr>
          <p:cNvPr descr="Dollar Pengar Anteckningar - Gratis vektorgrafik på Pixabay" id="126" name="Google Shape;126;p6"/>
          <p:cNvPicPr preferRelativeResize="0"/>
          <p:nvPr/>
        </p:nvPicPr>
        <p:blipFill rotWithShape="1">
          <a:blip r:embed="rId8">
            <a:alphaModFix/>
          </a:blip>
          <a:srcRect b="0" l="0" r="0" t="0"/>
          <a:stretch/>
        </p:blipFill>
        <p:spPr>
          <a:xfrm>
            <a:off x="3644999" y="3456395"/>
            <a:ext cx="589273" cy="579613"/>
          </a:xfrm>
          <a:prstGeom prst="rect">
            <a:avLst/>
          </a:prstGeom>
          <a:noFill/>
          <a:ln>
            <a:noFill/>
          </a:ln>
        </p:spPr>
      </p:pic>
      <p:pic>
        <p:nvPicPr>
          <p:cNvPr id="127" name="Google Shape;127;p6"/>
          <p:cNvPicPr preferRelativeResize="0"/>
          <p:nvPr/>
        </p:nvPicPr>
        <p:blipFill rotWithShape="1">
          <a:blip r:embed="rId9">
            <a:alphaModFix/>
          </a:blip>
          <a:srcRect b="0" l="0" r="0" t="0"/>
          <a:stretch/>
        </p:blipFill>
        <p:spPr>
          <a:xfrm>
            <a:off x="5118250" y="3594650"/>
            <a:ext cx="1728198" cy="1113876"/>
          </a:xfrm>
          <a:prstGeom prst="rect">
            <a:avLst/>
          </a:prstGeom>
          <a:noFill/>
          <a:ln>
            <a:noFill/>
          </a:ln>
        </p:spPr>
      </p:pic>
      <p:pic>
        <p:nvPicPr>
          <p:cNvPr id="128" name="Google Shape;128;p6"/>
          <p:cNvPicPr preferRelativeResize="0"/>
          <p:nvPr/>
        </p:nvPicPr>
        <p:blipFill rotWithShape="1">
          <a:blip r:embed="rId9">
            <a:alphaModFix/>
          </a:blip>
          <a:srcRect b="0" l="0" r="0" t="0"/>
          <a:stretch/>
        </p:blipFill>
        <p:spPr>
          <a:xfrm>
            <a:off x="5717550" y="4185626"/>
            <a:ext cx="1110582" cy="715801"/>
          </a:xfrm>
          <a:prstGeom prst="rect">
            <a:avLst/>
          </a:prstGeom>
          <a:noFill/>
          <a:ln>
            <a:noFill/>
          </a:ln>
        </p:spPr>
      </p:pic>
      <p:pic>
        <p:nvPicPr>
          <p:cNvPr id="129" name="Google Shape;129;p6"/>
          <p:cNvPicPr preferRelativeResize="0"/>
          <p:nvPr/>
        </p:nvPicPr>
        <p:blipFill rotWithShape="1">
          <a:blip r:embed="rId9">
            <a:alphaModFix/>
          </a:blip>
          <a:srcRect b="0" l="0" r="0" t="0"/>
          <a:stretch/>
        </p:blipFill>
        <p:spPr>
          <a:xfrm>
            <a:off x="6140700" y="4646125"/>
            <a:ext cx="687424" cy="443066"/>
          </a:xfrm>
          <a:prstGeom prst="rect">
            <a:avLst/>
          </a:prstGeom>
          <a:noFill/>
          <a:ln>
            <a:noFill/>
          </a:ln>
        </p:spPr>
      </p:pic>
      <p:pic>
        <p:nvPicPr>
          <p:cNvPr id="130" name="Google Shape;130;p6"/>
          <p:cNvPicPr preferRelativeResize="0"/>
          <p:nvPr/>
        </p:nvPicPr>
        <p:blipFill rotWithShape="1">
          <a:blip r:embed="rId10">
            <a:alphaModFix/>
          </a:blip>
          <a:srcRect b="0" l="0" r="0" t="0"/>
          <a:stretch/>
        </p:blipFill>
        <p:spPr>
          <a:xfrm>
            <a:off x="8126400" y="1130002"/>
            <a:ext cx="816676" cy="899223"/>
          </a:xfrm>
          <a:prstGeom prst="rect">
            <a:avLst/>
          </a:prstGeom>
          <a:noFill/>
          <a:ln>
            <a:noFill/>
          </a:ln>
        </p:spPr>
      </p:pic>
      <p:pic>
        <p:nvPicPr>
          <p:cNvPr descr="Public Domain Clip Art Image | Water bottle | ID: 13931640614066 ..." id="131" name="Google Shape;131;p6"/>
          <p:cNvPicPr preferRelativeResize="0"/>
          <p:nvPr/>
        </p:nvPicPr>
        <p:blipFill rotWithShape="1">
          <a:blip r:embed="rId11">
            <a:alphaModFix/>
          </a:blip>
          <a:srcRect b="0" l="0" r="0" t="0"/>
          <a:stretch/>
        </p:blipFill>
        <p:spPr>
          <a:xfrm>
            <a:off x="6426270" y="1850537"/>
            <a:ext cx="513632" cy="615850"/>
          </a:xfrm>
          <a:prstGeom prst="rect">
            <a:avLst/>
          </a:prstGeom>
          <a:noFill/>
          <a:ln>
            <a:noFill/>
          </a:ln>
        </p:spPr>
      </p:pic>
      <p:pic>
        <p:nvPicPr>
          <p:cNvPr descr="Waves Sea Water - Free vector graphic on Pixabay" id="132" name="Google Shape;132;p6"/>
          <p:cNvPicPr preferRelativeResize="0"/>
          <p:nvPr/>
        </p:nvPicPr>
        <p:blipFill rotWithShape="1">
          <a:blip r:embed="rId7">
            <a:alphaModFix/>
          </a:blip>
          <a:srcRect b="0" l="0" r="0" t="0"/>
          <a:stretch/>
        </p:blipFill>
        <p:spPr>
          <a:xfrm>
            <a:off x="8223240" y="2036700"/>
            <a:ext cx="622970" cy="426976"/>
          </a:xfrm>
          <a:prstGeom prst="rect">
            <a:avLst/>
          </a:prstGeom>
          <a:noFill/>
          <a:ln>
            <a:noFill/>
          </a:ln>
        </p:spPr>
      </p:pic>
      <p:sp>
        <p:nvSpPr>
          <p:cNvPr id="133" name="Google Shape;133;p6"/>
          <p:cNvSpPr txBox="1"/>
          <p:nvPr/>
        </p:nvSpPr>
        <p:spPr>
          <a:xfrm>
            <a:off x="1601594" y="3594650"/>
            <a:ext cx="2044200" cy="78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b="0" i="0" lang="lt-LT" sz="1300" u="none" cap="none" strike="noStrike">
                <a:solidFill>
                  <a:schemeClr val="dk1"/>
                </a:solidFill>
                <a:latin typeface="Helvetica Neue Light"/>
                <a:ea typeface="Helvetica Neue Light"/>
                <a:cs typeface="Helvetica Neue Light"/>
                <a:sym typeface="Helvetica Neue Light"/>
              </a:rPr>
              <a:t>Gyvenimo būdo pokyčiai, politinės priemonės, technologinės inovacijos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p:nvPr/>
        </p:nvSpPr>
        <p:spPr>
          <a:xfrm>
            <a:off x="297800" y="2275075"/>
            <a:ext cx="2175000" cy="3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lt-LT" sz="1400" u="none" cap="none" strike="noStrike">
                <a:solidFill>
                  <a:srgbClr val="FFFFFF"/>
                </a:solidFill>
                <a:latin typeface="Calibri"/>
                <a:ea typeface="Calibri"/>
                <a:cs typeface="Calibri"/>
                <a:sym typeface="Calibri"/>
              </a:rPr>
              <a:t>Fysikaliska       Samhälleliga</a:t>
            </a:r>
            <a:endParaRPr b="0" i="0" sz="1400" u="none" cap="none" strike="noStrike">
              <a:solidFill>
                <a:srgbClr val="FFFFFF"/>
              </a:solidFill>
              <a:latin typeface="Calibri"/>
              <a:ea typeface="Calibri"/>
              <a:cs typeface="Calibri"/>
              <a:sym typeface="Calibri"/>
            </a:endParaRPr>
          </a:p>
        </p:txBody>
      </p:sp>
      <p:sp>
        <p:nvSpPr>
          <p:cNvPr id="140" name="Google Shape;140;p7"/>
          <p:cNvSpPr/>
          <p:nvPr/>
        </p:nvSpPr>
        <p:spPr>
          <a:xfrm>
            <a:off x="6590375" y="2275075"/>
            <a:ext cx="2255700" cy="31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lt-LT" sz="1400" u="none" cap="none" strike="noStrike">
                <a:solidFill>
                  <a:srgbClr val="FFFFFF"/>
                </a:solidFill>
                <a:latin typeface="Calibri"/>
                <a:ea typeface="Calibri"/>
                <a:cs typeface="Calibri"/>
                <a:sym typeface="Calibri"/>
              </a:rPr>
              <a:t>Lokala            Globala</a:t>
            </a:r>
            <a:endParaRPr b="0" i="0" sz="1400" u="none" cap="none" strike="noStrike">
              <a:solidFill>
                <a:srgbClr val="FFFFFF"/>
              </a:solidFill>
              <a:latin typeface="Calibri"/>
              <a:ea typeface="Calibri"/>
              <a:cs typeface="Calibri"/>
              <a:sym typeface="Calibri"/>
            </a:endParaRPr>
          </a:p>
        </p:txBody>
      </p:sp>
      <p:grpSp>
        <p:nvGrpSpPr>
          <p:cNvPr id="141" name="Google Shape;141;p7"/>
          <p:cNvGrpSpPr/>
          <p:nvPr/>
        </p:nvGrpSpPr>
        <p:grpSpPr>
          <a:xfrm>
            <a:off x="375675" y="1995375"/>
            <a:ext cx="8470320" cy="899235"/>
            <a:chOff x="8045" y="2312726"/>
            <a:chExt cx="9137346" cy="1442700"/>
          </a:xfrm>
        </p:grpSpPr>
        <p:sp>
          <p:nvSpPr>
            <p:cNvPr id="142" name="Google Shape;142;p7"/>
            <p:cNvSpPr/>
            <p:nvPr/>
          </p:nvSpPr>
          <p:spPr>
            <a:xfrm>
              <a:off x="8045"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43" name="Google Shape;143;p7"/>
            <p:cNvSpPr txBox="1"/>
            <p:nvPr/>
          </p:nvSpPr>
          <p:spPr>
            <a:xfrm>
              <a:off x="50302" y="2354983"/>
              <a:ext cx="23202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b="0" i="0" lang="lt-LT" sz="2100" u="none" cap="none" strike="noStrike">
                  <a:solidFill>
                    <a:srgbClr val="FFFFFF"/>
                  </a:solidFill>
                  <a:latin typeface="Helvetica Neue Light"/>
                  <a:ea typeface="Helvetica Neue Light"/>
                  <a:cs typeface="Helvetica Neue Light"/>
                  <a:sym typeface="Helvetica Neue Light"/>
                </a:rPr>
                <a:t>Priežastys</a:t>
              </a:r>
              <a:endParaRPr b="0" i="0" sz="2100" u="none" cap="none" strike="noStrike">
                <a:solidFill>
                  <a:srgbClr val="FFFFFF"/>
                </a:solidFill>
                <a:latin typeface="Helvetica Neue Light"/>
                <a:ea typeface="Helvetica Neue Light"/>
                <a:cs typeface="Helvetica Neue Light"/>
                <a:sym typeface="Helvetica Neue Light"/>
              </a:endParaRPr>
            </a:p>
          </p:txBody>
        </p:sp>
        <p:sp>
          <p:nvSpPr>
            <p:cNvPr id="144" name="Google Shape;144;p7"/>
            <p:cNvSpPr/>
            <p:nvPr/>
          </p:nvSpPr>
          <p:spPr>
            <a:xfrm>
              <a:off x="2653091" y="2735934"/>
              <a:ext cx="509700" cy="596400"/>
            </a:xfrm>
            <a:prstGeom prst="rightArrow">
              <a:avLst>
                <a:gd fmla="val 60000" name="adj1"/>
                <a:gd fmla="val 50000" name="adj2"/>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45" name="Google Shape;145;p7"/>
            <p:cNvSpPr txBox="1"/>
            <p:nvPr/>
          </p:nvSpPr>
          <p:spPr>
            <a:xfrm>
              <a:off x="2653091" y="2855201"/>
              <a:ext cx="356700" cy="357900"/>
            </a:xfrm>
            <a:prstGeom prst="rect">
              <a:avLst/>
            </a:prstGeom>
            <a:solidFill>
              <a:srgbClr val="5DAAB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Calibri"/>
                <a:buNone/>
              </a:pPr>
              <a:r>
                <a:t/>
              </a:r>
              <a:endParaRPr b="0" i="0" sz="1700" u="none" cap="none" strike="noStrike">
                <a:solidFill>
                  <a:srgbClr val="FFFFFF"/>
                </a:solidFill>
                <a:latin typeface="Helvetica Neue Light"/>
                <a:ea typeface="Helvetica Neue Light"/>
                <a:cs typeface="Helvetica Neue Light"/>
                <a:sym typeface="Helvetica Neue Light"/>
              </a:endParaRPr>
            </a:p>
          </p:txBody>
        </p:sp>
        <p:sp>
          <p:nvSpPr>
            <p:cNvPr id="146" name="Google Shape;146;p7"/>
            <p:cNvSpPr/>
            <p:nvPr/>
          </p:nvSpPr>
          <p:spPr>
            <a:xfrm>
              <a:off x="3374468"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47" name="Google Shape;147;p7"/>
            <p:cNvSpPr txBox="1"/>
            <p:nvPr/>
          </p:nvSpPr>
          <p:spPr>
            <a:xfrm>
              <a:off x="3416729" y="2355001"/>
              <a:ext cx="2387100" cy="1358100"/>
            </a:xfrm>
            <a:prstGeom prst="rect">
              <a:avLst/>
            </a:prstGeom>
            <a:no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rgbClr val="FFFFFF"/>
                </a:buClr>
                <a:buSzPts val="2100"/>
                <a:buFont typeface="Calibri"/>
                <a:buNone/>
              </a:pPr>
              <a:r>
                <a:rPr b="0" i="0" lang="lt-LT" sz="2000" u="none" cap="none" strike="noStrike">
                  <a:solidFill>
                    <a:srgbClr val="FFFFFF"/>
                  </a:solidFill>
                  <a:latin typeface="Helvetica Neue Light"/>
                  <a:ea typeface="Helvetica Neue Light"/>
                  <a:cs typeface="Helvetica Neue Light"/>
                  <a:sym typeface="Helvetica Neue Light"/>
                </a:rPr>
                <a:t>Klimato kaita</a:t>
              </a:r>
              <a:endParaRPr b="0" i="0" sz="2000" u="none" cap="none" strike="noStrike">
                <a:solidFill>
                  <a:srgbClr val="FFFFFF"/>
                </a:solidFill>
                <a:latin typeface="Helvetica Neue Light"/>
                <a:ea typeface="Helvetica Neue Light"/>
                <a:cs typeface="Helvetica Neue Light"/>
                <a:sym typeface="Helvetica Neue Light"/>
              </a:endParaRPr>
            </a:p>
          </p:txBody>
        </p:sp>
        <p:sp>
          <p:nvSpPr>
            <p:cNvPr id="148" name="Google Shape;148;p7"/>
            <p:cNvSpPr/>
            <p:nvPr/>
          </p:nvSpPr>
          <p:spPr>
            <a:xfrm>
              <a:off x="6019514" y="2735934"/>
              <a:ext cx="509700" cy="596400"/>
            </a:xfrm>
            <a:prstGeom prst="rightArrow">
              <a:avLst>
                <a:gd fmla="val 60000" name="adj1"/>
                <a:gd fmla="val 50000" name="adj2"/>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49" name="Google Shape;149;p7"/>
            <p:cNvSpPr txBox="1"/>
            <p:nvPr/>
          </p:nvSpPr>
          <p:spPr>
            <a:xfrm>
              <a:off x="6019514" y="2855201"/>
              <a:ext cx="356700" cy="357900"/>
            </a:xfrm>
            <a:prstGeom prst="rect">
              <a:avLst/>
            </a:prstGeom>
            <a:solidFill>
              <a:srgbClr val="5DAAB5"/>
            </a:solid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Calibri"/>
                <a:buNone/>
              </a:pPr>
              <a:r>
                <a:t/>
              </a:r>
              <a:endParaRPr b="0" i="0" sz="1700" u="none" cap="none" strike="noStrike">
                <a:solidFill>
                  <a:srgbClr val="FFFFFF"/>
                </a:solidFill>
                <a:latin typeface="Helvetica Neue Light"/>
                <a:ea typeface="Helvetica Neue Light"/>
                <a:cs typeface="Helvetica Neue Light"/>
                <a:sym typeface="Helvetica Neue Light"/>
              </a:endParaRPr>
            </a:p>
          </p:txBody>
        </p:sp>
        <p:sp>
          <p:nvSpPr>
            <p:cNvPr id="150" name="Google Shape;150;p7"/>
            <p:cNvSpPr/>
            <p:nvPr/>
          </p:nvSpPr>
          <p:spPr>
            <a:xfrm>
              <a:off x="6740891" y="2312726"/>
              <a:ext cx="2404500" cy="1442700"/>
            </a:xfrm>
            <a:prstGeom prst="roundRect">
              <a:avLst>
                <a:gd fmla="val 10000" name="adj"/>
              </a:avLst>
            </a:prstGeom>
            <a:solidFill>
              <a:srgbClr val="5DAAB5"/>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51" name="Google Shape;151;p7"/>
            <p:cNvSpPr txBox="1"/>
            <p:nvPr/>
          </p:nvSpPr>
          <p:spPr>
            <a:xfrm>
              <a:off x="6783148" y="2354983"/>
              <a:ext cx="2320200" cy="1358100"/>
            </a:xfrm>
            <a:prstGeom prst="rect">
              <a:avLst/>
            </a:prstGeom>
            <a:solidFill>
              <a:srgbClr val="5DAAB5"/>
            </a:solidFill>
            <a:ln>
              <a:noFill/>
            </a:ln>
          </p:spPr>
          <p:txBody>
            <a:bodyPr anchorCtr="0" anchor="ctr" bIns="80000" lIns="80000" spcFirstLastPara="1" rIns="80000" wrap="square" tIns="80000">
              <a:noAutofit/>
            </a:bodyPr>
            <a:lstStyle/>
            <a:p>
              <a:pPr indent="0" lvl="0" marL="0" marR="0" rtl="0" algn="ctr">
                <a:lnSpc>
                  <a:spcPct val="90000"/>
                </a:lnSpc>
                <a:spcBef>
                  <a:spcPts val="0"/>
                </a:spcBef>
                <a:spcAft>
                  <a:spcPts val="0"/>
                </a:spcAft>
                <a:buClr>
                  <a:schemeClr val="lt1"/>
                </a:buClr>
                <a:buSzPts val="2100"/>
                <a:buFont typeface="Calibri"/>
                <a:buNone/>
              </a:pPr>
              <a:r>
                <a:rPr b="0" i="0" lang="lt-LT" sz="2100" u="none" cap="none" strike="noStrike">
                  <a:solidFill>
                    <a:schemeClr val="lt1"/>
                  </a:solidFill>
                  <a:latin typeface="Helvetica Neue Light"/>
                  <a:ea typeface="Helvetica Neue Light"/>
                  <a:cs typeface="Helvetica Neue Light"/>
                  <a:sym typeface="Helvetica Neue Light"/>
                </a:rPr>
                <a:t>Pasekmės</a:t>
              </a:r>
              <a:endParaRPr b="0" i="0" sz="2100" u="none" cap="none" strike="noStrike">
                <a:solidFill>
                  <a:srgbClr val="FFFFFF"/>
                </a:solidFill>
                <a:latin typeface="Helvetica Neue Light"/>
                <a:ea typeface="Helvetica Neue Light"/>
                <a:cs typeface="Helvetica Neue Light"/>
                <a:sym typeface="Helvetica Neue Light"/>
              </a:endParaRPr>
            </a:p>
          </p:txBody>
        </p:sp>
      </p:grpSp>
      <p:grpSp>
        <p:nvGrpSpPr>
          <p:cNvPr id="152" name="Google Shape;152;p7"/>
          <p:cNvGrpSpPr/>
          <p:nvPr/>
        </p:nvGrpSpPr>
        <p:grpSpPr>
          <a:xfrm>
            <a:off x="3621875" y="3851359"/>
            <a:ext cx="2212818" cy="899262"/>
            <a:chOff x="2996406" y="2068777"/>
            <a:chExt cx="2135100" cy="1281000"/>
          </a:xfrm>
        </p:grpSpPr>
        <p:sp>
          <p:nvSpPr>
            <p:cNvPr id="153" name="Google Shape;153;p7"/>
            <p:cNvSpPr/>
            <p:nvPr/>
          </p:nvSpPr>
          <p:spPr>
            <a:xfrm>
              <a:off x="2996406" y="2068777"/>
              <a:ext cx="2135100" cy="1281000"/>
            </a:xfrm>
            <a:prstGeom prst="roundRect">
              <a:avLst>
                <a:gd fmla="val 10000" name="adj"/>
              </a:avLst>
            </a:prstGeom>
            <a:solidFill>
              <a:srgbClr val="5DAAB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54" name="Google Shape;154;p7"/>
            <p:cNvSpPr txBox="1"/>
            <p:nvPr/>
          </p:nvSpPr>
          <p:spPr>
            <a:xfrm>
              <a:off x="3033928" y="2106299"/>
              <a:ext cx="2060100" cy="1206000"/>
            </a:xfrm>
            <a:prstGeom prst="rect">
              <a:avLst/>
            </a:prstGeom>
            <a:solidFill>
              <a:srgbClr val="5DAAB5"/>
            </a:solidFill>
            <a:ln>
              <a:noFill/>
            </a:ln>
          </p:spPr>
          <p:txBody>
            <a:bodyPr anchorCtr="0" anchor="ctr" bIns="72375" lIns="72375" spcFirstLastPara="1" rIns="72375" wrap="square" tIns="72375">
              <a:noAutofit/>
            </a:bodyPr>
            <a:lstStyle/>
            <a:p>
              <a:pPr indent="0" lvl="0" marL="0" marR="0" rtl="0" algn="ctr">
                <a:lnSpc>
                  <a:spcPct val="90000"/>
                </a:lnSpc>
                <a:spcBef>
                  <a:spcPts val="0"/>
                </a:spcBef>
                <a:spcAft>
                  <a:spcPts val="0"/>
                </a:spcAft>
                <a:buClr>
                  <a:srgbClr val="FFFFFF"/>
                </a:buClr>
                <a:buSzPts val="2100"/>
                <a:buFont typeface="Calibri"/>
                <a:buNone/>
              </a:pPr>
              <a:r>
                <a:rPr b="0" i="0" lang="lt-LT" sz="2100" u="none" cap="none" strike="noStrike">
                  <a:solidFill>
                    <a:srgbClr val="FFFFFF"/>
                  </a:solidFill>
                  <a:latin typeface="Helvetica Neue Light"/>
                  <a:ea typeface="Helvetica Neue Light"/>
                  <a:cs typeface="Helvetica Neue Light"/>
                  <a:sym typeface="Helvetica Neue Light"/>
                </a:rPr>
                <a:t>Veiksmai</a:t>
              </a:r>
              <a:endParaRPr b="0" i="0" sz="2100" u="none" cap="none" strike="noStrike">
                <a:solidFill>
                  <a:srgbClr val="FFFFFF"/>
                </a:solidFill>
                <a:latin typeface="Helvetica Neue Light"/>
                <a:ea typeface="Helvetica Neue Light"/>
                <a:cs typeface="Helvetica Neue Light"/>
                <a:sym typeface="Helvetica Neue Light"/>
              </a:endParaRPr>
            </a:p>
          </p:txBody>
        </p:sp>
      </p:grpSp>
      <p:sp>
        <p:nvSpPr>
          <p:cNvPr id="155" name="Google Shape;155;p7"/>
          <p:cNvSpPr/>
          <p:nvPr/>
        </p:nvSpPr>
        <p:spPr>
          <a:xfrm>
            <a:off x="4587847" y="3051438"/>
            <a:ext cx="367200" cy="611100"/>
          </a:xfrm>
          <a:prstGeom prst="upDownArrow">
            <a:avLst>
              <a:gd fmla="val 50000" name="adj1"/>
              <a:gd fmla="val 52606" name="adj2"/>
            </a:avLst>
          </a:prstGeom>
          <a:solidFill>
            <a:srgbClr val="5DAA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6" name="Google Shape;156;p7"/>
          <p:cNvSpPr/>
          <p:nvPr/>
        </p:nvSpPr>
        <p:spPr>
          <a:xfrm>
            <a:off x="338700" y="2618475"/>
            <a:ext cx="23130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Arial"/>
              <a:buNone/>
            </a:pPr>
            <a:r>
              <a:rPr b="0" i="0" lang="lt-LT" sz="1300" u="none" cap="none" strike="noStrike">
                <a:solidFill>
                  <a:schemeClr val="lt1"/>
                </a:solidFill>
                <a:latin typeface="Helvetica Neue Light"/>
                <a:ea typeface="Helvetica Neue Light"/>
                <a:cs typeface="Helvetica Neue Light"/>
                <a:sym typeface="Helvetica Neue Light"/>
              </a:rPr>
              <a:t>Fizinės      Socialinės</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157" name="Google Shape;157;p7"/>
          <p:cNvSpPr/>
          <p:nvPr/>
        </p:nvSpPr>
        <p:spPr>
          <a:xfrm>
            <a:off x="6633391" y="2618466"/>
            <a:ext cx="2212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lt-LT" sz="1300" u="none" cap="none" strike="noStrike">
                <a:solidFill>
                  <a:srgbClr val="FFFFFF"/>
                </a:solidFill>
                <a:latin typeface="Helvetica Neue Light"/>
                <a:ea typeface="Helvetica Neue Light"/>
                <a:cs typeface="Helvetica Neue Light"/>
                <a:sym typeface="Helvetica Neue Light"/>
              </a:rPr>
              <a:t>Vietinės           Pasaulinės</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158" name="Google Shape;158;p7"/>
          <p:cNvSpPr/>
          <p:nvPr/>
        </p:nvSpPr>
        <p:spPr>
          <a:xfrm>
            <a:off x="3504770" y="4445375"/>
            <a:ext cx="2212800" cy="261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lt-LT" sz="1300" u="none" cap="none" strike="noStrike">
                <a:solidFill>
                  <a:schemeClr val="lt1"/>
                </a:solidFill>
                <a:latin typeface="Helvetica Neue Light"/>
                <a:ea typeface="Helvetica Neue Light"/>
                <a:cs typeface="Helvetica Neue Light"/>
                <a:sym typeface="Helvetica Neue Light"/>
              </a:rPr>
              <a:t>Individualūs    Kolektyviniai</a:t>
            </a:r>
            <a:endParaRPr b="0" i="0" sz="1300" u="none" cap="none" strike="noStrike">
              <a:solidFill>
                <a:srgbClr val="FFFFFF"/>
              </a:solidFill>
              <a:latin typeface="Helvetica Neue Light"/>
              <a:ea typeface="Helvetica Neue Light"/>
              <a:cs typeface="Helvetica Neue Light"/>
              <a:sym typeface="Helvetica Neue Light"/>
            </a:endParaRPr>
          </a:p>
        </p:txBody>
      </p:sp>
      <p:sp>
        <p:nvSpPr>
          <p:cNvPr id="159" name="Google Shape;159;p7"/>
          <p:cNvSpPr/>
          <p:nvPr/>
        </p:nvSpPr>
        <p:spPr>
          <a:xfrm rot="2170325">
            <a:off x="6752791" y="2787630"/>
            <a:ext cx="192134" cy="1822574"/>
          </a:xfrm>
          <a:prstGeom prst="upDownArrow">
            <a:avLst>
              <a:gd fmla="val 50000" name="adj1"/>
              <a:gd fmla="val 52606" name="adj2"/>
            </a:avLst>
          </a:prstGeom>
          <a:solidFill>
            <a:srgbClr val="5DAA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0" name="Google Shape;160;p7"/>
          <p:cNvSpPr/>
          <p:nvPr/>
        </p:nvSpPr>
        <p:spPr>
          <a:xfrm rot="1177655">
            <a:off x="6678167" y="989518"/>
            <a:ext cx="2379244" cy="856467"/>
          </a:xfrm>
          <a:prstGeom prst="cloudCallout">
            <a:avLst>
              <a:gd fmla="val 1793" name="adj1"/>
              <a:gd fmla="val 87877" name="adj2"/>
            </a:avLst>
          </a:prstGeom>
          <a:solidFill>
            <a:srgbClr val="9FC5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b="0" i="0" lang="lt-LT" sz="1400" u="none" cap="none" strike="noStrike">
                <a:solidFill>
                  <a:schemeClr val="dk1"/>
                </a:solidFill>
                <a:latin typeface="Helvetica Neue Light"/>
                <a:ea typeface="Helvetica Neue Light"/>
                <a:cs typeface="Helvetica Neue Light"/>
                <a:sym typeface="Helvetica Neue Light"/>
              </a:rPr>
              <a:t>Kaip tai veikia žmones ir gamtą?</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61" name="Google Shape;161;p7"/>
          <p:cNvSpPr/>
          <p:nvPr/>
        </p:nvSpPr>
        <p:spPr>
          <a:xfrm rot="-950893">
            <a:off x="98310" y="919847"/>
            <a:ext cx="1481930" cy="967693"/>
          </a:xfrm>
          <a:prstGeom prst="cloudCallout">
            <a:avLst>
              <a:gd fmla="val 22953" name="adj1"/>
              <a:gd fmla="val 95360" name="adj2"/>
            </a:avLst>
          </a:prstGeom>
          <a:solidFill>
            <a:srgbClr val="B6D7A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b="0" i="0" lang="lt-LT" sz="1400" u="none" cap="none" strike="noStrike">
                <a:solidFill>
                  <a:schemeClr val="dk1"/>
                </a:solidFill>
                <a:latin typeface="Helvetica Neue Light"/>
                <a:ea typeface="Helvetica Neue Light"/>
                <a:cs typeface="Helvetica Neue Light"/>
                <a:sym typeface="Helvetica Neue Light"/>
              </a:rPr>
              <a:t>Kodėl keičiasi klimatas?</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62" name="Google Shape;162;p7"/>
          <p:cNvSpPr/>
          <p:nvPr/>
        </p:nvSpPr>
        <p:spPr>
          <a:xfrm rot="-445330">
            <a:off x="4947224" y="2863320"/>
            <a:ext cx="2166755" cy="889116"/>
          </a:xfrm>
          <a:prstGeom prst="cloudCallout">
            <a:avLst>
              <a:gd fmla="val -53292" name="adj1"/>
              <a:gd fmla="val 77273" name="adj2"/>
            </a:avLst>
          </a:prstGeom>
          <a:solidFill>
            <a:srgbClr val="F6B26B"/>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800"/>
              <a:buFont typeface="Arial"/>
              <a:buNone/>
            </a:pPr>
            <a:r>
              <a:rPr b="0" i="0" lang="lt-LT" sz="1400" u="none" cap="none" strike="noStrike">
                <a:solidFill>
                  <a:schemeClr val="dk1"/>
                </a:solidFill>
                <a:latin typeface="Helvetica Neue Light"/>
                <a:ea typeface="Helvetica Neue Light"/>
                <a:cs typeface="Helvetica Neue Light"/>
                <a:sym typeface="Helvetica Neue Light"/>
              </a:rPr>
              <a:t>Ką galima padaryti? Ką reikėtų daryti?</a:t>
            </a:r>
            <a:endParaRPr b="0" i="0" sz="1400" u="none" cap="none" strike="noStrike">
              <a:solidFill>
                <a:srgbClr val="000000"/>
              </a:solidFill>
              <a:latin typeface="Helvetica Neue Light"/>
              <a:ea typeface="Helvetica Neue Light"/>
              <a:cs typeface="Helvetica Neue Light"/>
              <a:sym typeface="Helvetica Neue Light"/>
            </a:endParaRPr>
          </a:p>
        </p:txBody>
      </p:sp>
      <p:sp>
        <p:nvSpPr>
          <p:cNvPr id="163" name="Google Shape;163;p7"/>
          <p:cNvSpPr/>
          <p:nvPr/>
        </p:nvSpPr>
        <p:spPr>
          <a:xfrm rot="-2170325">
            <a:off x="2354224" y="2717143"/>
            <a:ext cx="192134" cy="1822574"/>
          </a:xfrm>
          <a:prstGeom prst="upDownArrow">
            <a:avLst>
              <a:gd fmla="val 50000" name="adj1"/>
              <a:gd fmla="val 52606" name="adj2"/>
            </a:avLst>
          </a:prstGeom>
          <a:solidFill>
            <a:srgbClr val="5DAA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4" name="Google Shape;164;p7"/>
          <p:cNvSpPr txBox="1"/>
          <p:nvPr>
            <p:ph type="title"/>
          </p:nvPr>
        </p:nvSpPr>
        <p:spPr>
          <a:xfrm>
            <a:off x="573032" y="134370"/>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2160"/>
              <a:buFont typeface="Calibri"/>
              <a:buNone/>
            </a:pPr>
            <a:r>
              <a:rPr lang="lt-LT" sz="2400">
                <a:latin typeface="Helvetica Neue Light"/>
                <a:ea typeface="Helvetica Neue Light"/>
                <a:cs typeface="Helvetica Neue Light"/>
                <a:sym typeface="Helvetica Neue Light"/>
              </a:rPr>
              <a:t>...tačiau žmonių nuomonės / mintys / įsitikinimai skiriasi</a:t>
            </a:r>
            <a:endParaRPr sz="2400">
              <a:latin typeface="Helvetica Neue Light"/>
              <a:ea typeface="Helvetica Neue Light"/>
              <a:cs typeface="Helvetica Neue Light"/>
              <a:sym typeface="Helvetica Neue 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8"/>
          <p:cNvSpPr/>
          <p:nvPr/>
        </p:nvSpPr>
        <p:spPr>
          <a:xfrm>
            <a:off x="135600" y="158775"/>
            <a:ext cx="2907300" cy="1686600"/>
          </a:xfrm>
          <a:prstGeom prst="ellipse">
            <a:avLst/>
          </a:prstGeom>
          <a:gradFill>
            <a:gsLst>
              <a:gs pos="0">
                <a:srgbClr val="FFF6DB"/>
              </a:gs>
              <a:gs pos="100000">
                <a:srgbClr val="FAD25C"/>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8"/>
          <p:cNvSpPr txBox="1"/>
          <p:nvPr/>
        </p:nvSpPr>
        <p:spPr>
          <a:xfrm>
            <a:off x="104550" y="274850"/>
            <a:ext cx="3019500" cy="1330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990"/>
              <a:buFont typeface="Arial"/>
              <a:buNone/>
            </a:pPr>
            <a:r>
              <a:rPr b="0" i="0" lang="lt-LT" sz="3620" u="none" cap="none" strike="noStrike">
                <a:solidFill>
                  <a:schemeClr val="dk1"/>
                </a:solidFill>
                <a:latin typeface="Helvetica Neue Light"/>
                <a:ea typeface="Helvetica Neue Light"/>
                <a:cs typeface="Helvetica Neue Light"/>
                <a:sym typeface="Helvetica Neue Light"/>
              </a:rPr>
              <a:t>„Klimato svarstyklės“</a:t>
            </a:r>
            <a:endParaRPr b="0" i="0" sz="3900" u="none" cap="none" strike="noStrike">
              <a:solidFill>
                <a:schemeClr val="accent5"/>
              </a:solidFill>
              <a:latin typeface="Helvetica Neue Light"/>
              <a:ea typeface="Helvetica Neue Light"/>
              <a:cs typeface="Helvetica Neue Light"/>
              <a:sym typeface="Helvetica Neue Light"/>
            </a:endParaRPr>
          </a:p>
        </p:txBody>
      </p:sp>
      <p:pic>
        <p:nvPicPr>
          <p:cNvPr id="171" name="Google Shape;171;p8"/>
          <p:cNvPicPr preferRelativeResize="0"/>
          <p:nvPr/>
        </p:nvPicPr>
        <p:blipFill>
          <a:blip r:embed="rId3">
            <a:alphaModFix/>
          </a:blip>
          <a:stretch>
            <a:fillRect/>
          </a:stretch>
        </p:blipFill>
        <p:spPr>
          <a:xfrm>
            <a:off x="5178075" y="152400"/>
            <a:ext cx="3255125" cy="4838699"/>
          </a:xfrm>
          <a:prstGeom prst="rect">
            <a:avLst/>
          </a:prstGeom>
          <a:noFill/>
          <a:ln>
            <a:noFill/>
          </a:ln>
        </p:spPr>
      </p:pic>
      <p:pic>
        <p:nvPicPr>
          <p:cNvPr id="172" name="Google Shape;172;p8"/>
          <p:cNvPicPr preferRelativeResize="0"/>
          <p:nvPr/>
        </p:nvPicPr>
        <p:blipFill>
          <a:blip r:embed="rId4">
            <a:alphaModFix/>
          </a:blip>
          <a:stretch>
            <a:fillRect/>
          </a:stretch>
        </p:blipFill>
        <p:spPr>
          <a:xfrm rot="-1487975">
            <a:off x="523341" y="2133158"/>
            <a:ext cx="1684679" cy="2545118"/>
          </a:xfrm>
          <a:prstGeom prst="rect">
            <a:avLst/>
          </a:prstGeom>
          <a:noFill/>
          <a:ln>
            <a:noFill/>
          </a:ln>
        </p:spPr>
      </p:pic>
      <p:pic>
        <p:nvPicPr>
          <p:cNvPr id="173" name="Google Shape;173;p8"/>
          <p:cNvPicPr preferRelativeResize="0"/>
          <p:nvPr/>
        </p:nvPicPr>
        <p:blipFill>
          <a:blip r:embed="rId5">
            <a:alphaModFix/>
          </a:blip>
          <a:stretch>
            <a:fillRect/>
          </a:stretch>
        </p:blipFill>
        <p:spPr>
          <a:xfrm rot="168747">
            <a:off x="1672377" y="1928438"/>
            <a:ext cx="1727915" cy="2545117"/>
          </a:xfrm>
          <a:prstGeom prst="rect">
            <a:avLst/>
          </a:prstGeom>
          <a:noFill/>
          <a:ln>
            <a:noFill/>
          </a:ln>
        </p:spPr>
      </p:pic>
      <p:pic>
        <p:nvPicPr>
          <p:cNvPr id="174" name="Google Shape;174;p8"/>
          <p:cNvPicPr preferRelativeResize="0"/>
          <p:nvPr/>
        </p:nvPicPr>
        <p:blipFill>
          <a:blip r:embed="rId6">
            <a:alphaModFix/>
          </a:blip>
          <a:stretch>
            <a:fillRect/>
          </a:stretch>
        </p:blipFill>
        <p:spPr>
          <a:xfrm rot="1657687">
            <a:off x="2908350" y="2106741"/>
            <a:ext cx="1684690" cy="25643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9"/>
          <p:cNvSpPr txBox="1"/>
          <p:nvPr>
            <p:ph type="title"/>
          </p:nvPr>
        </p:nvSpPr>
        <p:spPr>
          <a:xfrm>
            <a:off x="311700" y="292625"/>
            <a:ext cx="87594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lang="lt-LT" sz="2920">
                <a:solidFill>
                  <a:schemeClr val="accent5"/>
                </a:solidFill>
                <a:latin typeface="Helvetica Neue Light"/>
                <a:ea typeface="Helvetica Neue Light"/>
                <a:cs typeface="Helvetica Neue Light"/>
                <a:sym typeface="Helvetica Neue Light"/>
              </a:rPr>
              <a:t>Kas, jūsų nuomone, turi didžiausią poveikį klimatui?</a:t>
            </a:r>
            <a:endParaRPr sz="2920">
              <a:solidFill>
                <a:schemeClr val="accent5"/>
              </a:solidFill>
              <a:latin typeface="Helvetica Neue Light"/>
              <a:ea typeface="Helvetica Neue Light"/>
              <a:cs typeface="Helvetica Neue Light"/>
              <a:sym typeface="Helvetica Neue Light"/>
            </a:endParaRPr>
          </a:p>
        </p:txBody>
      </p:sp>
      <p:pic>
        <p:nvPicPr>
          <p:cNvPr id="180" name="Google Shape;180;p9"/>
          <p:cNvPicPr preferRelativeResize="0"/>
          <p:nvPr/>
        </p:nvPicPr>
        <p:blipFill>
          <a:blip r:embed="rId3">
            <a:alphaModFix/>
          </a:blip>
          <a:stretch>
            <a:fillRect/>
          </a:stretch>
        </p:blipFill>
        <p:spPr>
          <a:xfrm>
            <a:off x="533400" y="1017725"/>
            <a:ext cx="2632127" cy="3876974"/>
          </a:xfrm>
          <a:prstGeom prst="rect">
            <a:avLst/>
          </a:prstGeom>
          <a:noFill/>
          <a:ln>
            <a:noFill/>
          </a:ln>
        </p:spPr>
      </p:pic>
      <p:pic>
        <p:nvPicPr>
          <p:cNvPr id="181" name="Google Shape;181;p9"/>
          <p:cNvPicPr preferRelativeResize="0"/>
          <p:nvPr/>
        </p:nvPicPr>
        <p:blipFill>
          <a:blip r:embed="rId4">
            <a:alphaModFix/>
          </a:blip>
          <a:stretch>
            <a:fillRect/>
          </a:stretch>
        </p:blipFill>
        <p:spPr>
          <a:xfrm>
            <a:off x="3383379" y="1017725"/>
            <a:ext cx="2566272" cy="3876970"/>
          </a:xfrm>
          <a:prstGeom prst="rect">
            <a:avLst/>
          </a:prstGeom>
          <a:noFill/>
          <a:ln>
            <a:noFill/>
          </a:ln>
        </p:spPr>
      </p:pic>
      <p:cxnSp>
        <p:nvCxnSpPr>
          <p:cNvPr id="182" name="Google Shape;182;p9"/>
          <p:cNvCxnSpPr/>
          <p:nvPr/>
        </p:nvCxnSpPr>
        <p:spPr>
          <a:xfrm flipH="1">
            <a:off x="5873452" y="2928214"/>
            <a:ext cx="1298700" cy="1620300"/>
          </a:xfrm>
          <a:prstGeom prst="straightConnector1">
            <a:avLst/>
          </a:prstGeom>
          <a:noFill/>
          <a:ln cap="flat" cmpd="sng" w="9525">
            <a:solidFill>
              <a:schemeClr val="dk1"/>
            </a:solidFill>
            <a:prstDash val="solid"/>
            <a:miter lim="800000"/>
            <a:headEnd len="sm" w="sm" type="none"/>
            <a:tailEnd len="med" w="med" type="triangle"/>
          </a:ln>
        </p:spPr>
      </p:cxnSp>
      <p:pic>
        <p:nvPicPr>
          <p:cNvPr id="183" name="Google Shape;183;p9"/>
          <p:cNvPicPr preferRelativeResize="0"/>
          <p:nvPr/>
        </p:nvPicPr>
        <p:blipFill>
          <a:blip r:embed="rId5">
            <a:alphaModFix/>
          </a:blip>
          <a:stretch>
            <a:fillRect/>
          </a:stretch>
        </p:blipFill>
        <p:spPr>
          <a:xfrm>
            <a:off x="6724575" y="1255650"/>
            <a:ext cx="2212000" cy="2235476"/>
          </a:xfrm>
          <a:prstGeom prst="rect">
            <a:avLst/>
          </a:prstGeom>
          <a:noFill/>
          <a:ln cap="flat" cmpd="sng" w="9525">
            <a:solidFill>
              <a:schemeClr val="dk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37065</dc:creator>
</cp:coreProperties>
</file>